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handoutMasterIdLst>
    <p:handoutMasterId r:id="rId28"/>
  </p:handoutMasterIdLst>
  <p:sldIdLst>
    <p:sldId id="257" r:id="rId2"/>
    <p:sldId id="263" r:id="rId3"/>
    <p:sldId id="264" r:id="rId4"/>
    <p:sldId id="311" r:id="rId5"/>
    <p:sldId id="265" r:id="rId6"/>
    <p:sldId id="266" r:id="rId7"/>
    <p:sldId id="281" r:id="rId8"/>
    <p:sldId id="267" r:id="rId9"/>
    <p:sldId id="282" r:id="rId10"/>
    <p:sldId id="270" r:id="rId11"/>
    <p:sldId id="300" r:id="rId12"/>
    <p:sldId id="307" r:id="rId13"/>
    <p:sldId id="271" r:id="rId14"/>
    <p:sldId id="293" r:id="rId15"/>
    <p:sldId id="294" r:id="rId16"/>
    <p:sldId id="295" r:id="rId17"/>
    <p:sldId id="310" r:id="rId18"/>
    <p:sldId id="303" r:id="rId19"/>
    <p:sldId id="302" r:id="rId20"/>
    <p:sldId id="301" r:id="rId21"/>
    <p:sldId id="305" r:id="rId22"/>
    <p:sldId id="297" r:id="rId23"/>
    <p:sldId id="298" r:id="rId24"/>
    <p:sldId id="308" r:id="rId25"/>
    <p:sldId id="299" r:id="rId26"/>
  </p:sldIdLst>
  <p:sldSz cx="12192000" cy="6858000"/>
  <p:notesSz cx="6858000" cy="9144000"/>
  <p:embeddedFontLst>
    <p:embeddedFont>
      <p:font typeface="Calibri" pitchFamily="34" charset="0"/>
      <p:regular r:id="rId29"/>
      <p:bold r:id="rId30"/>
      <p:italic r:id="rId31"/>
      <p:boldItalic r:id="rId32"/>
    </p:embeddedFont>
    <p:embeddedFont>
      <p:font typeface="Calibri Light" pitchFamily="34" charset="0"/>
      <p:regular r:id="rId33"/>
      <p:italic r:id="rId34"/>
    </p:embeddedFont>
    <p:embeddedFont>
      <p:font typeface="ＭＳ Ｐゴシック" pitchFamily="34" charset="-128"/>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m="http://schemas.openxmlformats.org/officeDocument/2006/math" xmlns:dgm="http://schemas.openxmlformats.org/drawingml/2006/diagram" xmlns:dsp="http://schemas.microsoft.com/office/drawing/2008/diagram" xmlns:v="urn:schemas-microsoft-com:vml" xmlns:c="http://schemas.openxmlformats.org/drawingml/2006/chart" xmlns:mc="http://schemas.openxmlformats.org/markup-compatibility/2006" xmlns:p14="http://schemas.microsoft.com/office/powerpoint/2010/main" xmlns:a14="http://schemas.microsoft.com/office/drawing/2010/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98" autoAdjust="0"/>
    <p:restoredTop sz="94660"/>
  </p:normalViewPr>
  <p:slideViewPr>
    <p:cSldViewPr snapToGrid="0">
      <p:cViewPr>
        <p:scale>
          <a:sx n="81" d="100"/>
          <a:sy n="81" d="100"/>
        </p:scale>
        <p:origin x="-228" y="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DC50CD-D57B-45B5-AA9B-DEE02AA078DF}" type="datetimeFigureOut">
              <a:rPr lang="en-US" smtClean="0"/>
              <a:t>8/13/2017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4F487C-689E-42FF-991E-996224A8A512}" type="slidenum">
              <a:rPr lang="en-US" smtClean="0"/>
              <a:t>‹#›</a:t>
            </a:fld>
            <a:endParaRPr lang="en-US"/>
          </a:p>
        </p:txBody>
      </p:sp>
    </p:spTree>
    <p:extLst>
      <p:ext uri="{BB962C8B-B14F-4D97-AF65-F5344CB8AC3E}">
        <p14:creationId xmlns:p14="http://schemas.microsoft.com/office/powerpoint/2010/main" val="16604199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E9ED56-5DB7-40E4-8092-0EB82680C168}" type="datetimeFigureOut">
              <a:rPr lang="en-US" smtClean="0"/>
              <a:t>8/13/2017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BA5802-5174-450F-AF8D-BE9E49BB528C}" type="slidenum">
              <a:rPr lang="en-US" smtClean="0"/>
              <a:t>‹#›</a:t>
            </a:fld>
            <a:endParaRPr lang="en-US"/>
          </a:p>
        </p:txBody>
      </p:sp>
    </p:spTree>
    <p:extLst>
      <p:ext uri="{BB962C8B-B14F-4D97-AF65-F5344CB8AC3E}">
        <p14:creationId xmlns:p14="http://schemas.microsoft.com/office/powerpoint/2010/main" val="42446557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A5802-5174-450F-AF8D-BE9E49BB528C}" type="slidenum">
              <a:rPr lang="en-US" smtClean="0"/>
              <a:t>1</a:t>
            </a:fld>
            <a:endParaRPr lang="en-US"/>
          </a:p>
        </p:txBody>
      </p:sp>
    </p:spTree>
    <p:extLst>
      <p:ext uri="{BB962C8B-B14F-4D97-AF65-F5344CB8AC3E}">
        <p14:creationId xmlns:p14="http://schemas.microsoft.com/office/powerpoint/2010/main" val="815714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A5802-5174-450F-AF8D-BE9E49BB528C}" type="slidenum">
              <a:rPr lang="en-US" smtClean="0"/>
              <a:t>10</a:t>
            </a:fld>
            <a:endParaRPr lang="en-US"/>
          </a:p>
        </p:txBody>
      </p:sp>
    </p:spTree>
    <p:extLst>
      <p:ext uri="{BB962C8B-B14F-4D97-AF65-F5344CB8AC3E}">
        <p14:creationId xmlns:p14="http://schemas.microsoft.com/office/powerpoint/2010/main" val="2468248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A5802-5174-450F-AF8D-BE9E49BB528C}" type="slidenum">
              <a:rPr lang="en-US" smtClean="0"/>
              <a:t>11</a:t>
            </a:fld>
            <a:endParaRPr lang="en-US"/>
          </a:p>
        </p:txBody>
      </p:sp>
    </p:spTree>
    <p:extLst>
      <p:ext uri="{BB962C8B-B14F-4D97-AF65-F5344CB8AC3E}">
        <p14:creationId xmlns:p14="http://schemas.microsoft.com/office/powerpoint/2010/main" val="464760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A5802-5174-450F-AF8D-BE9E49BB528C}" type="slidenum">
              <a:rPr lang="en-US" smtClean="0"/>
              <a:t>12</a:t>
            </a:fld>
            <a:endParaRPr lang="en-US"/>
          </a:p>
        </p:txBody>
      </p:sp>
    </p:spTree>
    <p:extLst>
      <p:ext uri="{BB962C8B-B14F-4D97-AF65-F5344CB8AC3E}">
        <p14:creationId xmlns:p14="http://schemas.microsoft.com/office/powerpoint/2010/main" val="1537757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A5802-5174-450F-AF8D-BE9E49BB528C}" type="slidenum">
              <a:rPr lang="en-US" smtClean="0"/>
              <a:t>13</a:t>
            </a:fld>
            <a:endParaRPr lang="en-US"/>
          </a:p>
        </p:txBody>
      </p:sp>
    </p:spTree>
    <p:extLst>
      <p:ext uri="{BB962C8B-B14F-4D97-AF65-F5344CB8AC3E}">
        <p14:creationId xmlns:p14="http://schemas.microsoft.com/office/powerpoint/2010/main" val="12000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A5802-5174-450F-AF8D-BE9E49BB528C}" type="slidenum">
              <a:rPr lang="en-US" smtClean="0"/>
              <a:t>14</a:t>
            </a:fld>
            <a:endParaRPr lang="en-US"/>
          </a:p>
        </p:txBody>
      </p:sp>
    </p:spTree>
    <p:extLst>
      <p:ext uri="{BB962C8B-B14F-4D97-AF65-F5344CB8AC3E}">
        <p14:creationId xmlns:p14="http://schemas.microsoft.com/office/powerpoint/2010/main" val="1944617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A5802-5174-450F-AF8D-BE9E49BB528C}" type="slidenum">
              <a:rPr lang="en-US" smtClean="0"/>
              <a:t>15</a:t>
            </a:fld>
            <a:endParaRPr lang="en-US"/>
          </a:p>
        </p:txBody>
      </p:sp>
    </p:spTree>
    <p:extLst>
      <p:ext uri="{BB962C8B-B14F-4D97-AF65-F5344CB8AC3E}">
        <p14:creationId xmlns:p14="http://schemas.microsoft.com/office/powerpoint/2010/main" val="2762152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A5802-5174-450F-AF8D-BE9E49BB528C}" type="slidenum">
              <a:rPr lang="en-US" smtClean="0"/>
              <a:t>16</a:t>
            </a:fld>
            <a:endParaRPr lang="en-US"/>
          </a:p>
        </p:txBody>
      </p:sp>
    </p:spTree>
    <p:extLst>
      <p:ext uri="{BB962C8B-B14F-4D97-AF65-F5344CB8AC3E}">
        <p14:creationId xmlns:p14="http://schemas.microsoft.com/office/powerpoint/2010/main" val="675035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A5802-5174-450F-AF8D-BE9E49BB528C}" type="slidenum">
              <a:rPr lang="en-US" smtClean="0"/>
              <a:t>17</a:t>
            </a:fld>
            <a:endParaRPr lang="en-US"/>
          </a:p>
        </p:txBody>
      </p:sp>
    </p:spTree>
    <p:extLst>
      <p:ext uri="{BB962C8B-B14F-4D97-AF65-F5344CB8AC3E}">
        <p14:creationId xmlns:p14="http://schemas.microsoft.com/office/powerpoint/2010/main" val="695949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A5802-5174-450F-AF8D-BE9E49BB528C}" type="slidenum">
              <a:rPr lang="en-US" smtClean="0"/>
              <a:t>18</a:t>
            </a:fld>
            <a:endParaRPr lang="en-US"/>
          </a:p>
        </p:txBody>
      </p:sp>
    </p:spTree>
    <p:extLst>
      <p:ext uri="{BB962C8B-B14F-4D97-AF65-F5344CB8AC3E}">
        <p14:creationId xmlns:p14="http://schemas.microsoft.com/office/powerpoint/2010/main" val="894269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A5802-5174-450F-AF8D-BE9E49BB528C}" type="slidenum">
              <a:rPr lang="en-US" smtClean="0"/>
              <a:t>19</a:t>
            </a:fld>
            <a:endParaRPr lang="en-US"/>
          </a:p>
        </p:txBody>
      </p:sp>
    </p:spTree>
    <p:extLst>
      <p:ext uri="{BB962C8B-B14F-4D97-AF65-F5344CB8AC3E}">
        <p14:creationId xmlns:p14="http://schemas.microsoft.com/office/powerpoint/2010/main" val="1098409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A5802-5174-450F-AF8D-BE9E49BB528C}" type="slidenum">
              <a:rPr lang="en-US" smtClean="0"/>
              <a:t>2</a:t>
            </a:fld>
            <a:endParaRPr lang="en-US"/>
          </a:p>
        </p:txBody>
      </p:sp>
    </p:spTree>
    <p:extLst>
      <p:ext uri="{BB962C8B-B14F-4D97-AF65-F5344CB8AC3E}">
        <p14:creationId xmlns:p14="http://schemas.microsoft.com/office/powerpoint/2010/main" val="1966140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A5802-5174-450F-AF8D-BE9E49BB528C}" type="slidenum">
              <a:rPr lang="en-US" smtClean="0"/>
              <a:t>20</a:t>
            </a:fld>
            <a:endParaRPr lang="en-US"/>
          </a:p>
        </p:txBody>
      </p:sp>
    </p:spTree>
    <p:extLst>
      <p:ext uri="{BB962C8B-B14F-4D97-AF65-F5344CB8AC3E}">
        <p14:creationId xmlns:p14="http://schemas.microsoft.com/office/powerpoint/2010/main" val="1243579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A5802-5174-450F-AF8D-BE9E49BB528C}" type="slidenum">
              <a:rPr lang="en-US" smtClean="0"/>
              <a:t>21</a:t>
            </a:fld>
            <a:endParaRPr lang="en-US"/>
          </a:p>
        </p:txBody>
      </p:sp>
    </p:spTree>
    <p:extLst>
      <p:ext uri="{BB962C8B-B14F-4D97-AF65-F5344CB8AC3E}">
        <p14:creationId xmlns:p14="http://schemas.microsoft.com/office/powerpoint/2010/main" val="485717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A5802-5174-450F-AF8D-BE9E49BB528C}" type="slidenum">
              <a:rPr lang="en-US" smtClean="0"/>
              <a:t>22</a:t>
            </a:fld>
            <a:endParaRPr lang="en-US"/>
          </a:p>
        </p:txBody>
      </p:sp>
    </p:spTree>
    <p:extLst>
      <p:ext uri="{BB962C8B-B14F-4D97-AF65-F5344CB8AC3E}">
        <p14:creationId xmlns:p14="http://schemas.microsoft.com/office/powerpoint/2010/main" val="830330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A5802-5174-450F-AF8D-BE9E49BB528C}" type="slidenum">
              <a:rPr lang="en-US" smtClean="0"/>
              <a:t>23</a:t>
            </a:fld>
            <a:endParaRPr lang="en-US"/>
          </a:p>
        </p:txBody>
      </p:sp>
    </p:spTree>
    <p:extLst>
      <p:ext uri="{BB962C8B-B14F-4D97-AF65-F5344CB8AC3E}">
        <p14:creationId xmlns:p14="http://schemas.microsoft.com/office/powerpoint/2010/main" val="150782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A5802-5174-450F-AF8D-BE9E49BB528C}" type="slidenum">
              <a:rPr lang="en-US" smtClean="0"/>
              <a:t>24</a:t>
            </a:fld>
            <a:endParaRPr lang="en-US"/>
          </a:p>
        </p:txBody>
      </p:sp>
    </p:spTree>
    <p:extLst>
      <p:ext uri="{BB962C8B-B14F-4D97-AF65-F5344CB8AC3E}">
        <p14:creationId xmlns:p14="http://schemas.microsoft.com/office/powerpoint/2010/main" val="4243532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A5802-5174-450F-AF8D-BE9E49BB528C}" type="slidenum">
              <a:rPr lang="en-US" smtClean="0"/>
              <a:t>25</a:t>
            </a:fld>
            <a:endParaRPr lang="en-US"/>
          </a:p>
        </p:txBody>
      </p:sp>
    </p:spTree>
    <p:extLst>
      <p:ext uri="{BB962C8B-B14F-4D97-AF65-F5344CB8AC3E}">
        <p14:creationId xmlns:p14="http://schemas.microsoft.com/office/powerpoint/2010/main" val="2612455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A5802-5174-450F-AF8D-BE9E49BB528C}" type="slidenum">
              <a:rPr lang="en-US" smtClean="0"/>
              <a:t>3</a:t>
            </a:fld>
            <a:endParaRPr lang="en-US"/>
          </a:p>
        </p:txBody>
      </p:sp>
    </p:spTree>
    <p:extLst>
      <p:ext uri="{BB962C8B-B14F-4D97-AF65-F5344CB8AC3E}">
        <p14:creationId xmlns:p14="http://schemas.microsoft.com/office/powerpoint/2010/main" val="3520123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A5802-5174-450F-AF8D-BE9E49BB528C}" type="slidenum">
              <a:rPr lang="en-US" smtClean="0"/>
              <a:t>4</a:t>
            </a:fld>
            <a:endParaRPr lang="en-US"/>
          </a:p>
        </p:txBody>
      </p:sp>
    </p:spTree>
    <p:extLst>
      <p:ext uri="{BB962C8B-B14F-4D97-AF65-F5344CB8AC3E}">
        <p14:creationId xmlns:p14="http://schemas.microsoft.com/office/powerpoint/2010/main" val="1224792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A5802-5174-450F-AF8D-BE9E49BB528C}" type="slidenum">
              <a:rPr lang="en-US" smtClean="0"/>
              <a:t>5</a:t>
            </a:fld>
            <a:endParaRPr lang="en-US"/>
          </a:p>
        </p:txBody>
      </p:sp>
    </p:spTree>
    <p:extLst>
      <p:ext uri="{BB962C8B-B14F-4D97-AF65-F5344CB8AC3E}">
        <p14:creationId xmlns:p14="http://schemas.microsoft.com/office/powerpoint/2010/main" val="953915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A5802-5174-450F-AF8D-BE9E49BB528C}" type="slidenum">
              <a:rPr lang="en-US" smtClean="0"/>
              <a:t>6</a:t>
            </a:fld>
            <a:endParaRPr lang="en-US"/>
          </a:p>
        </p:txBody>
      </p:sp>
    </p:spTree>
    <p:extLst>
      <p:ext uri="{BB962C8B-B14F-4D97-AF65-F5344CB8AC3E}">
        <p14:creationId xmlns:p14="http://schemas.microsoft.com/office/powerpoint/2010/main" val="2251712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A5802-5174-450F-AF8D-BE9E49BB528C}" type="slidenum">
              <a:rPr lang="en-US" smtClean="0"/>
              <a:t>7</a:t>
            </a:fld>
            <a:endParaRPr lang="en-US"/>
          </a:p>
        </p:txBody>
      </p:sp>
    </p:spTree>
    <p:extLst>
      <p:ext uri="{BB962C8B-B14F-4D97-AF65-F5344CB8AC3E}">
        <p14:creationId xmlns:p14="http://schemas.microsoft.com/office/powerpoint/2010/main" val="252992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A5802-5174-450F-AF8D-BE9E49BB528C}" type="slidenum">
              <a:rPr lang="en-US" smtClean="0"/>
              <a:t>8</a:t>
            </a:fld>
            <a:endParaRPr lang="en-US"/>
          </a:p>
        </p:txBody>
      </p:sp>
    </p:spTree>
    <p:extLst>
      <p:ext uri="{BB962C8B-B14F-4D97-AF65-F5344CB8AC3E}">
        <p14:creationId xmlns:p14="http://schemas.microsoft.com/office/powerpoint/2010/main" val="3447997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A5802-5174-450F-AF8D-BE9E49BB528C}" type="slidenum">
              <a:rPr lang="en-US" smtClean="0"/>
              <a:t>9</a:t>
            </a:fld>
            <a:endParaRPr lang="en-US"/>
          </a:p>
        </p:txBody>
      </p:sp>
    </p:spTree>
    <p:extLst>
      <p:ext uri="{BB962C8B-B14F-4D97-AF65-F5344CB8AC3E}">
        <p14:creationId xmlns:p14="http://schemas.microsoft.com/office/powerpoint/2010/main" val="1823376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DA91E0-4873-4FDD-96B9-60C1EE588807}" type="datetime3">
              <a:rPr lang="en-US" smtClean="0"/>
              <a:t>13 August 2017</a:t>
            </a:fld>
            <a:endParaRPr lang="en-US"/>
          </a:p>
        </p:txBody>
      </p:sp>
      <p:sp>
        <p:nvSpPr>
          <p:cNvPr id="5" name="Footer Placeholder 4"/>
          <p:cNvSpPr>
            <a:spLocks noGrp="1"/>
          </p:cNvSpPr>
          <p:nvPr>
            <p:ph type="ftr" sz="quarter" idx="11"/>
          </p:nvPr>
        </p:nvSpPr>
        <p:spPr/>
        <p:txBody>
          <a:bodyPr/>
          <a:lstStyle/>
          <a:p>
            <a:r>
              <a:rPr lang="en-US" smtClean="0"/>
              <a:t>NEPC - PPCA IKEJA</a:t>
            </a:r>
            <a:endParaRPr lang="en-US"/>
          </a:p>
        </p:txBody>
      </p:sp>
      <p:sp>
        <p:nvSpPr>
          <p:cNvPr id="6" name="Slide Number Placeholder 5"/>
          <p:cNvSpPr>
            <a:spLocks noGrp="1"/>
          </p:cNvSpPr>
          <p:nvPr>
            <p:ph type="sldNum" sz="quarter" idx="12"/>
          </p:nvPr>
        </p:nvSpPr>
        <p:spPr/>
        <p:txBody>
          <a:bodyPr/>
          <a:lstStyle/>
          <a:p>
            <a:fld id="{4CA219D6-CB7C-42A0-8B1A-0A70FDDF553A}" type="slidenum">
              <a:rPr lang="en-US" smtClean="0"/>
              <a:t>‹#›</a:t>
            </a:fld>
            <a:endParaRPr lang="en-US"/>
          </a:p>
        </p:txBody>
      </p:sp>
    </p:spTree>
    <p:extLst>
      <p:ext uri="{BB962C8B-B14F-4D97-AF65-F5344CB8AC3E}">
        <p14:creationId xmlns:p14="http://schemas.microsoft.com/office/powerpoint/2010/main" val="1864260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BB1F0F-9DD1-4800-AF87-A44CDAB6547E}" type="datetime3">
              <a:rPr lang="en-US" smtClean="0"/>
              <a:t>13 August 2017</a:t>
            </a:fld>
            <a:endParaRPr lang="en-US"/>
          </a:p>
        </p:txBody>
      </p:sp>
      <p:sp>
        <p:nvSpPr>
          <p:cNvPr id="5" name="Footer Placeholder 4"/>
          <p:cNvSpPr>
            <a:spLocks noGrp="1"/>
          </p:cNvSpPr>
          <p:nvPr>
            <p:ph type="ftr" sz="quarter" idx="11"/>
          </p:nvPr>
        </p:nvSpPr>
        <p:spPr/>
        <p:txBody>
          <a:bodyPr/>
          <a:lstStyle/>
          <a:p>
            <a:r>
              <a:rPr lang="en-US" smtClean="0"/>
              <a:t>NEPC - PPCA IKEJA</a:t>
            </a:r>
            <a:endParaRPr lang="en-US"/>
          </a:p>
        </p:txBody>
      </p:sp>
      <p:sp>
        <p:nvSpPr>
          <p:cNvPr id="6" name="Slide Number Placeholder 5"/>
          <p:cNvSpPr>
            <a:spLocks noGrp="1"/>
          </p:cNvSpPr>
          <p:nvPr>
            <p:ph type="sldNum" sz="quarter" idx="12"/>
          </p:nvPr>
        </p:nvSpPr>
        <p:spPr/>
        <p:txBody>
          <a:bodyPr/>
          <a:lstStyle/>
          <a:p>
            <a:fld id="{4CA219D6-CB7C-42A0-8B1A-0A70FDDF553A}" type="slidenum">
              <a:rPr lang="en-US" smtClean="0"/>
              <a:t>‹#›</a:t>
            </a:fld>
            <a:endParaRPr lang="en-US"/>
          </a:p>
        </p:txBody>
      </p:sp>
    </p:spTree>
    <p:extLst>
      <p:ext uri="{BB962C8B-B14F-4D97-AF65-F5344CB8AC3E}">
        <p14:creationId xmlns:p14="http://schemas.microsoft.com/office/powerpoint/2010/main" val="368374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59EDB2-097C-4DE6-BDF0-CA3711CBD970}" type="datetime3">
              <a:rPr lang="en-US" smtClean="0"/>
              <a:t>13 August 2017</a:t>
            </a:fld>
            <a:endParaRPr lang="en-US"/>
          </a:p>
        </p:txBody>
      </p:sp>
      <p:sp>
        <p:nvSpPr>
          <p:cNvPr id="5" name="Footer Placeholder 4"/>
          <p:cNvSpPr>
            <a:spLocks noGrp="1"/>
          </p:cNvSpPr>
          <p:nvPr>
            <p:ph type="ftr" sz="quarter" idx="11"/>
          </p:nvPr>
        </p:nvSpPr>
        <p:spPr/>
        <p:txBody>
          <a:bodyPr/>
          <a:lstStyle/>
          <a:p>
            <a:r>
              <a:rPr lang="en-US" smtClean="0"/>
              <a:t>NEPC - PPCA IKEJA</a:t>
            </a:r>
            <a:endParaRPr lang="en-US"/>
          </a:p>
        </p:txBody>
      </p:sp>
      <p:sp>
        <p:nvSpPr>
          <p:cNvPr id="6" name="Slide Number Placeholder 5"/>
          <p:cNvSpPr>
            <a:spLocks noGrp="1"/>
          </p:cNvSpPr>
          <p:nvPr>
            <p:ph type="sldNum" sz="quarter" idx="12"/>
          </p:nvPr>
        </p:nvSpPr>
        <p:spPr/>
        <p:txBody>
          <a:bodyPr/>
          <a:lstStyle/>
          <a:p>
            <a:fld id="{4CA219D6-CB7C-42A0-8B1A-0A70FDDF553A}" type="slidenum">
              <a:rPr lang="en-US" smtClean="0"/>
              <a:t>‹#›</a:t>
            </a:fld>
            <a:endParaRPr lang="en-US"/>
          </a:p>
        </p:txBody>
      </p:sp>
    </p:spTree>
    <p:extLst>
      <p:ext uri="{BB962C8B-B14F-4D97-AF65-F5344CB8AC3E}">
        <p14:creationId xmlns:p14="http://schemas.microsoft.com/office/powerpoint/2010/main" val="496710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517E3-B13D-4324-9057-820863679F96}" type="datetime3">
              <a:rPr lang="en-US" smtClean="0"/>
              <a:t>13 August 2017</a:t>
            </a:fld>
            <a:endParaRPr lang="en-US"/>
          </a:p>
        </p:txBody>
      </p:sp>
      <p:sp>
        <p:nvSpPr>
          <p:cNvPr id="5" name="Footer Placeholder 4"/>
          <p:cNvSpPr>
            <a:spLocks noGrp="1"/>
          </p:cNvSpPr>
          <p:nvPr>
            <p:ph type="ftr" sz="quarter" idx="11"/>
          </p:nvPr>
        </p:nvSpPr>
        <p:spPr/>
        <p:txBody>
          <a:bodyPr/>
          <a:lstStyle/>
          <a:p>
            <a:r>
              <a:rPr lang="en-US" smtClean="0"/>
              <a:t>NEPC - PPCA IKEJA</a:t>
            </a:r>
            <a:endParaRPr lang="en-US"/>
          </a:p>
        </p:txBody>
      </p:sp>
      <p:sp>
        <p:nvSpPr>
          <p:cNvPr id="6" name="Slide Number Placeholder 5"/>
          <p:cNvSpPr>
            <a:spLocks noGrp="1"/>
          </p:cNvSpPr>
          <p:nvPr>
            <p:ph type="sldNum" sz="quarter" idx="12"/>
          </p:nvPr>
        </p:nvSpPr>
        <p:spPr/>
        <p:txBody>
          <a:bodyPr/>
          <a:lstStyle/>
          <a:p>
            <a:fld id="{4CA219D6-CB7C-42A0-8B1A-0A70FDDF553A}" type="slidenum">
              <a:rPr lang="en-US" smtClean="0"/>
              <a:t>‹#›</a:t>
            </a:fld>
            <a:endParaRPr lang="en-US"/>
          </a:p>
        </p:txBody>
      </p:sp>
    </p:spTree>
    <p:extLst>
      <p:ext uri="{BB962C8B-B14F-4D97-AF65-F5344CB8AC3E}">
        <p14:creationId xmlns:p14="http://schemas.microsoft.com/office/powerpoint/2010/main" val="2021064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D508CF-D350-494B-BE40-A5474FE3726F}" type="datetime3">
              <a:rPr lang="en-US" smtClean="0"/>
              <a:t>13 August 2017</a:t>
            </a:fld>
            <a:endParaRPr lang="en-US"/>
          </a:p>
        </p:txBody>
      </p:sp>
      <p:sp>
        <p:nvSpPr>
          <p:cNvPr id="5" name="Footer Placeholder 4"/>
          <p:cNvSpPr>
            <a:spLocks noGrp="1"/>
          </p:cNvSpPr>
          <p:nvPr>
            <p:ph type="ftr" sz="quarter" idx="11"/>
          </p:nvPr>
        </p:nvSpPr>
        <p:spPr/>
        <p:txBody>
          <a:bodyPr/>
          <a:lstStyle/>
          <a:p>
            <a:r>
              <a:rPr lang="en-US" smtClean="0"/>
              <a:t>NEPC - PPCA IKEJA</a:t>
            </a:r>
            <a:endParaRPr lang="en-US"/>
          </a:p>
        </p:txBody>
      </p:sp>
      <p:sp>
        <p:nvSpPr>
          <p:cNvPr id="6" name="Slide Number Placeholder 5"/>
          <p:cNvSpPr>
            <a:spLocks noGrp="1"/>
          </p:cNvSpPr>
          <p:nvPr>
            <p:ph type="sldNum" sz="quarter" idx="12"/>
          </p:nvPr>
        </p:nvSpPr>
        <p:spPr/>
        <p:txBody>
          <a:bodyPr/>
          <a:lstStyle/>
          <a:p>
            <a:fld id="{4CA219D6-CB7C-42A0-8B1A-0A70FDDF553A}" type="slidenum">
              <a:rPr lang="en-US" smtClean="0"/>
              <a:t>‹#›</a:t>
            </a:fld>
            <a:endParaRPr lang="en-US"/>
          </a:p>
        </p:txBody>
      </p:sp>
    </p:spTree>
    <p:extLst>
      <p:ext uri="{BB962C8B-B14F-4D97-AF65-F5344CB8AC3E}">
        <p14:creationId xmlns:p14="http://schemas.microsoft.com/office/powerpoint/2010/main" val="310464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6D5B8E-1C94-476E-BEEA-CD93F894CFB5}" type="datetime3">
              <a:rPr lang="en-US" smtClean="0"/>
              <a:t>13 August 2017</a:t>
            </a:fld>
            <a:endParaRPr lang="en-US"/>
          </a:p>
        </p:txBody>
      </p:sp>
      <p:sp>
        <p:nvSpPr>
          <p:cNvPr id="6" name="Footer Placeholder 5"/>
          <p:cNvSpPr>
            <a:spLocks noGrp="1"/>
          </p:cNvSpPr>
          <p:nvPr>
            <p:ph type="ftr" sz="quarter" idx="11"/>
          </p:nvPr>
        </p:nvSpPr>
        <p:spPr/>
        <p:txBody>
          <a:bodyPr/>
          <a:lstStyle/>
          <a:p>
            <a:r>
              <a:rPr lang="en-US" smtClean="0"/>
              <a:t>NEPC - PPCA IKEJA</a:t>
            </a:r>
            <a:endParaRPr lang="en-US"/>
          </a:p>
        </p:txBody>
      </p:sp>
      <p:sp>
        <p:nvSpPr>
          <p:cNvPr id="7" name="Slide Number Placeholder 6"/>
          <p:cNvSpPr>
            <a:spLocks noGrp="1"/>
          </p:cNvSpPr>
          <p:nvPr>
            <p:ph type="sldNum" sz="quarter" idx="12"/>
          </p:nvPr>
        </p:nvSpPr>
        <p:spPr/>
        <p:txBody>
          <a:bodyPr/>
          <a:lstStyle/>
          <a:p>
            <a:fld id="{4CA219D6-CB7C-42A0-8B1A-0A70FDDF553A}" type="slidenum">
              <a:rPr lang="en-US" smtClean="0"/>
              <a:t>‹#›</a:t>
            </a:fld>
            <a:endParaRPr lang="en-US"/>
          </a:p>
        </p:txBody>
      </p:sp>
    </p:spTree>
    <p:extLst>
      <p:ext uri="{BB962C8B-B14F-4D97-AF65-F5344CB8AC3E}">
        <p14:creationId xmlns:p14="http://schemas.microsoft.com/office/powerpoint/2010/main" val="1780237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B16AEC-95F9-48C9-A3B9-6CE2B6792ED7}" type="datetime3">
              <a:rPr lang="en-US" smtClean="0"/>
              <a:t>13 August 2017</a:t>
            </a:fld>
            <a:endParaRPr lang="en-US"/>
          </a:p>
        </p:txBody>
      </p:sp>
      <p:sp>
        <p:nvSpPr>
          <p:cNvPr id="8" name="Footer Placeholder 7"/>
          <p:cNvSpPr>
            <a:spLocks noGrp="1"/>
          </p:cNvSpPr>
          <p:nvPr>
            <p:ph type="ftr" sz="quarter" idx="11"/>
          </p:nvPr>
        </p:nvSpPr>
        <p:spPr/>
        <p:txBody>
          <a:bodyPr/>
          <a:lstStyle/>
          <a:p>
            <a:r>
              <a:rPr lang="en-US" smtClean="0"/>
              <a:t>NEPC - PPCA IKEJA</a:t>
            </a:r>
            <a:endParaRPr lang="en-US"/>
          </a:p>
        </p:txBody>
      </p:sp>
      <p:sp>
        <p:nvSpPr>
          <p:cNvPr id="9" name="Slide Number Placeholder 8"/>
          <p:cNvSpPr>
            <a:spLocks noGrp="1"/>
          </p:cNvSpPr>
          <p:nvPr>
            <p:ph type="sldNum" sz="quarter" idx="12"/>
          </p:nvPr>
        </p:nvSpPr>
        <p:spPr/>
        <p:txBody>
          <a:bodyPr/>
          <a:lstStyle/>
          <a:p>
            <a:fld id="{4CA219D6-CB7C-42A0-8B1A-0A70FDDF553A}" type="slidenum">
              <a:rPr lang="en-US" smtClean="0"/>
              <a:t>‹#›</a:t>
            </a:fld>
            <a:endParaRPr lang="en-US"/>
          </a:p>
        </p:txBody>
      </p:sp>
    </p:spTree>
    <p:extLst>
      <p:ext uri="{BB962C8B-B14F-4D97-AF65-F5344CB8AC3E}">
        <p14:creationId xmlns:p14="http://schemas.microsoft.com/office/powerpoint/2010/main" val="3224373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747885-0A3F-4B73-AD5B-C843691F55CB}" type="datetime3">
              <a:rPr lang="en-US" smtClean="0"/>
              <a:t>13 August 2017</a:t>
            </a:fld>
            <a:endParaRPr lang="en-US"/>
          </a:p>
        </p:txBody>
      </p:sp>
      <p:sp>
        <p:nvSpPr>
          <p:cNvPr id="4" name="Footer Placeholder 3"/>
          <p:cNvSpPr>
            <a:spLocks noGrp="1"/>
          </p:cNvSpPr>
          <p:nvPr>
            <p:ph type="ftr" sz="quarter" idx="11"/>
          </p:nvPr>
        </p:nvSpPr>
        <p:spPr/>
        <p:txBody>
          <a:bodyPr/>
          <a:lstStyle/>
          <a:p>
            <a:r>
              <a:rPr lang="en-US" smtClean="0"/>
              <a:t>NEPC - PPCA IKEJA</a:t>
            </a:r>
            <a:endParaRPr lang="en-US"/>
          </a:p>
        </p:txBody>
      </p:sp>
      <p:sp>
        <p:nvSpPr>
          <p:cNvPr id="5" name="Slide Number Placeholder 4"/>
          <p:cNvSpPr>
            <a:spLocks noGrp="1"/>
          </p:cNvSpPr>
          <p:nvPr>
            <p:ph type="sldNum" sz="quarter" idx="12"/>
          </p:nvPr>
        </p:nvSpPr>
        <p:spPr/>
        <p:txBody>
          <a:bodyPr/>
          <a:lstStyle/>
          <a:p>
            <a:fld id="{4CA219D6-CB7C-42A0-8B1A-0A70FDDF553A}" type="slidenum">
              <a:rPr lang="en-US" smtClean="0"/>
              <a:t>‹#›</a:t>
            </a:fld>
            <a:endParaRPr lang="en-US"/>
          </a:p>
        </p:txBody>
      </p:sp>
    </p:spTree>
    <p:extLst>
      <p:ext uri="{BB962C8B-B14F-4D97-AF65-F5344CB8AC3E}">
        <p14:creationId xmlns:p14="http://schemas.microsoft.com/office/powerpoint/2010/main" val="2362010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A9238-FE06-468B-BC76-271FBD484357}" type="datetime3">
              <a:rPr lang="en-US" smtClean="0"/>
              <a:t>13 August 2017</a:t>
            </a:fld>
            <a:endParaRPr lang="en-US"/>
          </a:p>
        </p:txBody>
      </p:sp>
      <p:sp>
        <p:nvSpPr>
          <p:cNvPr id="3" name="Footer Placeholder 2"/>
          <p:cNvSpPr>
            <a:spLocks noGrp="1"/>
          </p:cNvSpPr>
          <p:nvPr>
            <p:ph type="ftr" sz="quarter" idx="11"/>
          </p:nvPr>
        </p:nvSpPr>
        <p:spPr/>
        <p:txBody>
          <a:bodyPr/>
          <a:lstStyle/>
          <a:p>
            <a:r>
              <a:rPr lang="en-US" smtClean="0"/>
              <a:t>NEPC - PPCA IKEJA</a:t>
            </a:r>
            <a:endParaRPr lang="en-US"/>
          </a:p>
        </p:txBody>
      </p:sp>
      <p:sp>
        <p:nvSpPr>
          <p:cNvPr id="4" name="Slide Number Placeholder 3"/>
          <p:cNvSpPr>
            <a:spLocks noGrp="1"/>
          </p:cNvSpPr>
          <p:nvPr>
            <p:ph type="sldNum" sz="quarter" idx="12"/>
          </p:nvPr>
        </p:nvSpPr>
        <p:spPr/>
        <p:txBody>
          <a:bodyPr/>
          <a:lstStyle/>
          <a:p>
            <a:fld id="{4CA219D6-CB7C-42A0-8B1A-0A70FDDF553A}" type="slidenum">
              <a:rPr lang="en-US" smtClean="0"/>
              <a:t>‹#›</a:t>
            </a:fld>
            <a:endParaRPr lang="en-US"/>
          </a:p>
        </p:txBody>
      </p:sp>
    </p:spTree>
    <p:extLst>
      <p:ext uri="{BB962C8B-B14F-4D97-AF65-F5344CB8AC3E}">
        <p14:creationId xmlns:p14="http://schemas.microsoft.com/office/powerpoint/2010/main" val="321797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533A4D-8959-4A17-833D-AA4596327E50}" type="datetime3">
              <a:rPr lang="en-US" smtClean="0"/>
              <a:t>13 August 2017</a:t>
            </a:fld>
            <a:endParaRPr lang="en-US"/>
          </a:p>
        </p:txBody>
      </p:sp>
      <p:sp>
        <p:nvSpPr>
          <p:cNvPr id="6" name="Footer Placeholder 5"/>
          <p:cNvSpPr>
            <a:spLocks noGrp="1"/>
          </p:cNvSpPr>
          <p:nvPr>
            <p:ph type="ftr" sz="quarter" idx="11"/>
          </p:nvPr>
        </p:nvSpPr>
        <p:spPr/>
        <p:txBody>
          <a:bodyPr/>
          <a:lstStyle/>
          <a:p>
            <a:r>
              <a:rPr lang="en-US" smtClean="0"/>
              <a:t>NEPC - PPCA IKEJA</a:t>
            </a:r>
            <a:endParaRPr lang="en-US"/>
          </a:p>
        </p:txBody>
      </p:sp>
      <p:sp>
        <p:nvSpPr>
          <p:cNvPr id="7" name="Slide Number Placeholder 6"/>
          <p:cNvSpPr>
            <a:spLocks noGrp="1"/>
          </p:cNvSpPr>
          <p:nvPr>
            <p:ph type="sldNum" sz="quarter" idx="12"/>
          </p:nvPr>
        </p:nvSpPr>
        <p:spPr/>
        <p:txBody>
          <a:bodyPr/>
          <a:lstStyle/>
          <a:p>
            <a:fld id="{4CA219D6-CB7C-42A0-8B1A-0A70FDDF553A}" type="slidenum">
              <a:rPr lang="en-US" smtClean="0"/>
              <a:t>‹#›</a:t>
            </a:fld>
            <a:endParaRPr lang="en-US"/>
          </a:p>
        </p:txBody>
      </p:sp>
    </p:spTree>
    <p:extLst>
      <p:ext uri="{BB962C8B-B14F-4D97-AF65-F5344CB8AC3E}">
        <p14:creationId xmlns:p14="http://schemas.microsoft.com/office/powerpoint/2010/main" val="4274420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11CA1E-6A67-4AC0-96E2-315E4E9B4B90}" type="datetime3">
              <a:rPr lang="en-US" smtClean="0"/>
              <a:t>13 August 2017</a:t>
            </a:fld>
            <a:endParaRPr lang="en-US"/>
          </a:p>
        </p:txBody>
      </p:sp>
      <p:sp>
        <p:nvSpPr>
          <p:cNvPr id="6" name="Footer Placeholder 5"/>
          <p:cNvSpPr>
            <a:spLocks noGrp="1"/>
          </p:cNvSpPr>
          <p:nvPr>
            <p:ph type="ftr" sz="quarter" idx="11"/>
          </p:nvPr>
        </p:nvSpPr>
        <p:spPr/>
        <p:txBody>
          <a:bodyPr/>
          <a:lstStyle/>
          <a:p>
            <a:r>
              <a:rPr lang="en-US" smtClean="0"/>
              <a:t>NEPC - PPCA IKEJA</a:t>
            </a:r>
            <a:endParaRPr lang="en-US"/>
          </a:p>
        </p:txBody>
      </p:sp>
      <p:sp>
        <p:nvSpPr>
          <p:cNvPr id="7" name="Slide Number Placeholder 6"/>
          <p:cNvSpPr>
            <a:spLocks noGrp="1"/>
          </p:cNvSpPr>
          <p:nvPr>
            <p:ph type="sldNum" sz="quarter" idx="12"/>
          </p:nvPr>
        </p:nvSpPr>
        <p:spPr/>
        <p:txBody>
          <a:bodyPr/>
          <a:lstStyle/>
          <a:p>
            <a:fld id="{4CA219D6-CB7C-42A0-8B1A-0A70FDDF553A}" type="slidenum">
              <a:rPr lang="en-US" smtClean="0"/>
              <a:t>‹#›</a:t>
            </a:fld>
            <a:endParaRPr lang="en-US"/>
          </a:p>
        </p:txBody>
      </p:sp>
    </p:spTree>
    <p:extLst>
      <p:ext uri="{BB962C8B-B14F-4D97-AF65-F5344CB8AC3E}">
        <p14:creationId xmlns:p14="http://schemas.microsoft.com/office/powerpoint/2010/main" val="3775459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1F939-7377-48C4-92D6-6EF7BEABFDCB}" type="datetime3">
              <a:rPr lang="en-US" smtClean="0"/>
              <a:t>13 August 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NEPC - PPCA IKEJA</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219D6-CB7C-42A0-8B1A-0A70FDDF553A}" type="slidenum">
              <a:rPr lang="en-US" smtClean="0"/>
              <a:t>‹#›</a:t>
            </a:fld>
            <a:endParaRPr lang="en-US"/>
          </a:p>
        </p:txBody>
      </p:sp>
    </p:spTree>
    <p:extLst>
      <p:ext uri="{BB962C8B-B14F-4D97-AF65-F5344CB8AC3E}">
        <p14:creationId xmlns:p14="http://schemas.microsoft.com/office/powerpoint/2010/main" val="1038111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hts.usitc.gov/" TargetMode="External"/><Relationship Id="rId4" Type="http://schemas.openxmlformats.org/officeDocument/2006/relationships/hyperlink" Target="http://trade.gov/ago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nepc.gov.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g"/><Relationship Id="rId18" Type="http://schemas.openxmlformats.org/officeDocument/2006/relationships/image" Target="../media/image17.jpeg"/><Relationship Id="rId3" Type="http://schemas.openxmlformats.org/officeDocument/2006/relationships/image" Target="../media/image1.jpg"/><Relationship Id="rId7" Type="http://schemas.openxmlformats.org/officeDocument/2006/relationships/image" Target="../media/image6.jp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notesSlide" Target="../notesSlides/notesSlide7.xml"/><Relationship Id="rId16"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43" y="365125"/>
            <a:ext cx="11205028" cy="1387475"/>
          </a:xfrm>
          <a:solidFill>
            <a:schemeClr val="accent6">
              <a:lumMod val="50000"/>
            </a:schemeClr>
          </a:solidFill>
          <a:ln>
            <a:solidFill>
              <a:schemeClr val="bg1"/>
            </a:solidFill>
          </a:ln>
        </p:spPr>
        <p:txBody>
          <a:bodyPr>
            <a:normAutofit/>
          </a:bodyPr>
          <a:lstStyle/>
          <a:p>
            <a:pPr algn="ctr"/>
            <a:r>
              <a:rPr lang="en-US" sz="3400" b="1" dirty="0" smtClean="0">
                <a:solidFill>
                  <a:schemeClr val="bg1"/>
                </a:solidFill>
              </a:rPr>
              <a:t>EXPORT PRECEDURES AND</a:t>
            </a:r>
            <a:br>
              <a:rPr lang="en-US" sz="3400" b="1" dirty="0" smtClean="0">
                <a:solidFill>
                  <a:schemeClr val="bg1"/>
                </a:solidFill>
              </a:rPr>
            </a:br>
            <a:r>
              <a:rPr lang="en-US" sz="3400" b="1" dirty="0" smtClean="0">
                <a:solidFill>
                  <a:schemeClr val="bg1"/>
                </a:solidFill>
              </a:rPr>
              <a:t> DOCUMENTATION</a:t>
            </a:r>
            <a:endParaRPr lang="en-US" sz="3400" b="1" dirty="0">
              <a:solidFill>
                <a:schemeClr val="bg1"/>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03657" y="365125"/>
            <a:ext cx="2365828" cy="1387475"/>
          </a:xfrm>
        </p:spPr>
      </p:pic>
      <p:sp>
        <p:nvSpPr>
          <p:cNvPr id="4" name="Footer Placeholder 3"/>
          <p:cNvSpPr>
            <a:spLocks noGrp="1"/>
          </p:cNvSpPr>
          <p:nvPr>
            <p:ph type="ftr" sz="quarter" idx="11"/>
          </p:nvPr>
        </p:nvSpPr>
        <p:spPr/>
        <p:txBody>
          <a:bodyPr/>
          <a:lstStyle/>
          <a:p>
            <a:r>
              <a:rPr lang="en-US" smtClean="0"/>
              <a:t>NEPC - PPCA IKEJA</a:t>
            </a:r>
            <a:endParaRPr lang="en-US"/>
          </a:p>
        </p:txBody>
      </p:sp>
      <p:sp>
        <p:nvSpPr>
          <p:cNvPr id="5" name="Slide Number Placeholder 4"/>
          <p:cNvSpPr>
            <a:spLocks noGrp="1"/>
          </p:cNvSpPr>
          <p:nvPr>
            <p:ph type="sldNum" sz="quarter" idx="12"/>
          </p:nvPr>
        </p:nvSpPr>
        <p:spPr/>
        <p:txBody>
          <a:bodyPr/>
          <a:lstStyle/>
          <a:p>
            <a:fld id="{4CA219D6-CB7C-42A0-8B1A-0A70FDDF553A}" type="slidenum">
              <a:rPr lang="en-US" smtClean="0"/>
              <a:t>1</a:t>
            </a:fld>
            <a:endParaRPr lang="en-US"/>
          </a:p>
        </p:txBody>
      </p:sp>
      <p:sp>
        <p:nvSpPr>
          <p:cNvPr id="6" name="Date Placeholder 5"/>
          <p:cNvSpPr>
            <a:spLocks noGrp="1"/>
          </p:cNvSpPr>
          <p:nvPr>
            <p:ph type="dt" sz="half" idx="10"/>
          </p:nvPr>
        </p:nvSpPr>
        <p:spPr/>
        <p:txBody>
          <a:bodyPr/>
          <a:lstStyle/>
          <a:p>
            <a:fld id="{D1B09D03-5BFC-42D9-8F3C-2AC08E476737}" type="datetime3">
              <a:rPr lang="en-US" smtClean="0"/>
              <a:t>13 August 2017</a:t>
            </a:fld>
            <a:endParaRPr lang="en-US"/>
          </a:p>
        </p:txBody>
      </p:sp>
      <p:sp>
        <p:nvSpPr>
          <p:cNvPr id="3" name="TextBox 2"/>
          <p:cNvSpPr txBox="1"/>
          <p:nvPr/>
        </p:nvSpPr>
        <p:spPr>
          <a:xfrm>
            <a:off x="486229" y="1792317"/>
            <a:ext cx="11219542" cy="3385542"/>
          </a:xfrm>
          <a:prstGeom prst="rect">
            <a:avLst/>
          </a:prstGeom>
          <a:noFill/>
        </p:spPr>
        <p:txBody>
          <a:bodyPr wrap="square" rtlCol="0">
            <a:spAutoFit/>
          </a:bodyPr>
          <a:lstStyle/>
          <a:p>
            <a:pPr algn="ctr"/>
            <a:r>
              <a:rPr lang="en-GB" sz="2400" b="1" dirty="0"/>
              <a:t>A PAPER PRESENTATION BY </a:t>
            </a:r>
          </a:p>
          <a:p>
            <a:pPr algn="ctr"/>
            <a:r>
              <a:rPr lang="en-GB" sz="2000" b="1" dirty="0" smtClean="0"/>
              <a:t> </a:t>
            </a:r>
            <a:endParaRPr lang="en-GB" sz="2000" b="1" dirty="0"/>
          </a:p>
          <a:p>
            <a:pPr algn="ctr"/>
            <a:r>
              <a:rPr lang="en-GB" sz="2400" b="1" dirty="0"/>
              <a:t>MR BABATUNDE </a:t>
            </a:r>
            <a:r>
              <a:rPr lang="en-GB" sz="2400" b="1" dirty="0" smtClean="0"/>
              <a:t>FALEKE</a:t>
            </a:r>
          </a:p>
          <a:p>
            <a:pPr algn="ctr"/>
            <a:r>
              <a:rPr lang="en-GB" sz="2000" b="1" dirty="0" smtClean="0"/>
              <a:t>THE </a:t>
            </a:r>
            <a:r>
              <a:rPr lang="en-GB" sz="2000" b="1" dirty="0"/>
              <a:t>REGIONAL </a:t>
            </a:r>
            <a:r>
              <a:rPr lang="en-GB" sz="2000" b="1" dirty="0" smtClean="0"/>
              <a:t>COORDINATOR, SOUTH WEST </a:t>
            </a:r>
            <a:endParaRPr lang="en-GB" sz="2000" b="1" dirty="0"/>
          </a:p>
          <a:p>
            <a:pPr algn="ctr"/>
            <a:r>
              <a:rPr lang="en-GB" sz="2000" b="1" dirty="0"/>
              <a:t>NIGERIAN EXPORT PROMOTION </a:t>
            </a:r>
            <a:r>
              <a:rPr lang="en-GB" sz="2000" b="1" dirty="0" smtClean="0"/>
              <a:t>COUNCIL, LAGOS, </a:t>
            </a:r>
            <a:r>
              <a:rPr lang="en-GB" sz="2000" b="1" dirty="0"/>
              <a:t>AT THE </a:t>
            </a:r>
          </a:p>
          <a:p>
            <a:pPr algn="ctr"/>
            <a:endParaRPr lang="en-GB" sz="2400" b="1" dirty="0"/>
          </a:p>
          <a:p>
            <a:pPr algn="ctr"/>
            <a:r>
              <a:rPr lang="en-GB" sz="2000" b="1" dirty="0" smtClean="0"/>
              <a:t>CHARTERED INSTITUTE OF PERSONNEL  PRACTITIONERS’ </a:t>
            </a:r>
            <a:r>
              <a:rPr lang="en-GB" sz="2000" b="1" dirty="0"/>
              <a:t>CONSULTATIVE ASSOCIATION </a:t>
            </a:r>
          </a:p>
          <a:p>
            <a:pPr algn="ctr"/>
            <a:r>
              <a:rPr lang="en-GB" sz="2000" b="1" dirty="0"/>
              <a:t>(PPCA </a:t>
            </a:r>
            <a:r>
              <a:rPr lang="en-GB" sz="2000" b="1" dirty="0" smtClean="0"/>
              <a:t>IKEJA) </a:t>
            </a:r>
            <a:r>
              <a:rPr lang="en-GB" sz="2000" b="1" dirty="0"/>
              <a:t>WORKSHOP ON JULY 5, 2017 AT </a:t>
            </a:r>
          </a:p>
          <a:p>
            <a:pPr algn="ctr"/>
            <a:endParaRPr lang="en-GB" sz="2400" b="1" dirty="0"/>
          </a:p>
          <a:p>
            <a:pPr algn="ctr"/>
            <a:r>
              <a:rPr lang="en-GB" b="1" dirty="0" smtClean="0"/>
              <a:t>GUINNESS </a:t>
            </a:r>
            <a:r>
              <a:rPr lang="en-GB" b="1" dirty="0"/>
              <a:t>NIGERIA PLC, </a:t>
            </a:r>
            <a:r>
              <a:rPr lang="en-GB" b="1" dirty="0" smtClean="0"/>
              <a:t>OFF OBA AKRAN AVENUE, IKEJA, </a:t>
            </a:r>
            <a:r>
              <a:rPr lang="en-GB" b="1" dirty="0"/>
              <a:t>LAGOS</a:t>
            </a:r>
          </a:p>
        </p:txBody>
      </p:sp>
      <p:pic>
        <p:nvPicPr>
          <p:cNvPr id="8" name="Picture 4" descr="http://314572603.r.cdn77.net/tradepress/wp-content/uploads/2015/02/Air-Freight-Expo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44" y="365125"/>
            <a:ext cx="2079876" cy="138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414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05706"/>
          </a:xfrm>
          <a:solidFill>
            <a:schemeClr val="accent6">
              <a:lumMod val="50000"/>
            </a:schemeClr>
          </a:solidFill>
          <a:ln>
            <a:solidFill>
              <a:schemeClr val="bg1"/>
            </a:solidFill>
          </a:ln>
        </p:spPr>
        <p:txBody>
          <a:bodyPr>
            <a:normAutofit/>
          </a:bodyPr>
          <a:lstStyle/>
          <a:p>
            <a:r>
              <a:rPr lang="en-US" sz="2400" b="1" dirty="0" smtClean="0">
                <a:solidFill>
                  <a:schemeClr val="bg1"/>
                </a:solidFill>
              </a:rPr>
              <a:t>LIST OF PROHIBITED ITEMS FOR EXPORT</a:t>
            </a:r>
            <a:endParaRPr lang="en-US" sz="2400" dirty="0">
              <a:solidFill>
                <a:schemeClr val="bg1"/>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34475" y="365126"/>
            <a:ext cx="2219325" cy="1205706"/>
          </a:xfrm>
        </p:spPr>
      </p:pic>
      <p:sp>
        <p:nvSpPr>
          <p:cNvPr id="4" name="Footer Placeholder 3"/>
          <p:cNvSpPr>
            <a:spLocks noGrp="1"/>
          </p:cNvSpPr>
          <p:nvPr>
            <p:ph type="ftr" sz="quarter" idx="11"/>
          </p:nvPr>
        </p:nvSpPr>
        <p:spPr/>
        <p:txBody>
          <a:bodyPr/>
          <a:lstStyle/>
          <a:p>
            <a:r>
              <a:rPr lang="en-US" smtClean="0"/>
              <a:t>NEPC - PPCA IKEJA</a:t>
            </a:r>
            <a:endParaRPr lang="en-US"/>
          </a:p>
        </p:txBody>
      </p:sp>
      <p:sp>
        <p:nvSpPr>
          <p:cNvPr id="5" name="Slide Number Placeholder 4"/>
          <p:cNvSpPr>
            <a:spLocks noGrp="1"/>
          </p:cNvSpPr>
          <p:nvPr>
            <p:ph type="sldNum" sz="quarter" idx="12"/>
          </p:nvPr>
        </p:nvSpPr>
        <p:spPr/>
        <p:txBody>
          <a:bodyPr/>
          <a:lstStyle/>
          <a:p>
            <a:fld id="{4CA219D6-CB7C-42A0-8B1A-0A70FDDF553A}" type="slidenum">
              <a:rPr lang="en-US" smtClean="0"/>
              <a:t>10</a:t>
            </a:fld>
            <a:endParaRPr lang="en-US"/>
          </a:p>
        </p:txBody>
      </p:sp>
      <p:sp>
        <p:nvSpPr>
          <p:cNvPr id="6" name="Date Placeholder 5"/>
          <p:cNvSpPr>
            <a:spLocks noGrp="1"/>
          </p:cNvSpPr>
          <p:nvPr>
            <p:ph type="dt" sz="half" idx="10"/>
          </p:nvPr>
        </p:nvSpPr>
        <p:spPr/>
        <p:txBody>
          <a:bodyPr/>
          <a:lstStyle/>
          <a:p>
            <a:fld id="{685E3E47-5E14-48D9-90DD-80E48BB484B1}" type="datetime3">
              <a:rPr lang="en-US" smtClean="0"/>
              <a:t>13 August 2017</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1152495611"/>
              </p:ext>
            </p:extLst>
          </p:nvPr>
        </p:nvGraphicFramePr>
        <p:xfrm>
          <a:off x="1006474" y="1677591"/>
          <a:ext cx="10347326" cy="3200400"/>
        </p:xfrm>
        <a:graphic>
          <a:graphicData uri="http://schemas.openxmlformats.org/drawingml/2006/table">
            <a:tbl>
              <a:tblPr firstRow="1" bandRow="1">
                <a:tableStyleId>{5C22544A-7EE6-4342-B048-85BDC9FD1C3A}</a:tableStyleId>
              </a:tblPr>
              <a:tblGrid>
                <a:gridCol w="751740"/>
                <a:gridCol w="9595586"/>
              </a:tblGrid>
              <a:tr h="365402">
                <a:tc>
                  <a:txBody>
                    <a:bodyPr/>
                    <a:lstStyle/>
                    <a:p>
                      <a:r>
                        <a:rPr lang="en-GB" dirty="0" smtClean="0"/>
                        <a:t>S/N</a:t>
                      </a:r>
                      <a:endParaRPr lang="en-GB" dirty="0"/>
                    </a:p>
                  </a:txBody>
                  <a:tcPr/>
                </a:tc>
                <a:tc>
                  <a:txBody>
                    <a:bodyPr/>
                    <a:lstStyle/>
                    <a:p>
                      <a:r>
                        <a:rPr lang="en-GB" dirty="0" smtClean="0"/>
                        <a:t>ITEM</a:t>
                      </a:r>
                      <a:endParaRPr lang="en-GB" dirty="0"/>
                    </a:p>
                  </a:txBody>
                  <a:tcPr/>
                </a:tc>
              </a:tr>
              <a:tr h="365402">
                <a:tc>
                  <a:txBody>
                    <a:bodyPr/>
                    <a:lstStyle/>
                    <a:p>
                      <a:r>
                        <a:rPr lang="en-GB" dirty="0" smtClean="0"/>
                        <a:t>1.</a:t>
                      </a:r>
                      <a:endParaRPr lang="en-GB" dirty="0"/>
                    </a:p>
                  </a:txBody>
                  <a:tcPr/>
                </a:tc>
                <a:tc>
                  <a:txBody>
                    <a:bodyPr/>
                    <a:lstStyle/>
                    <a:p>
                      <a:r>
                        <a:rPr lang="en-GB" dirty="0" smtClean="0"/>
                        <a:t>TIMBER (ROUGH OR SAWN)</a:t>
                      </a:r>
                      <a:endParaRPr lang="en-GB" dirty="0"/>
                    </a:p>
                  </a:txBody>
                  <a:tcPr/>
                </a:tc>
              </a:tr>
              <a:tr h="365402">
                <a:tc>
                  <a:txBody>
                    <a:bodyPr/>
                    <a:lstStyle/>
                    <a:p>
                      <a:r>
                        <a:rPr lang="en-GB" dirty="0" smtClean="0"/>
                        <a:t>2.</a:t>
                      </a:r>
                      <a:endParaRPr lang="en-GB" dirty="0"/>
                    </a:p>
                  </a:txBody>
                  <a:tcPr/>
                </a:tc>
                <a:tc>
                  <a:txBody>
                    <a:bodyPr/>
                    <a:lstStyle/>
                    <a:p>
                      <a:r>
                        <a:rPr lang="en-GB" dirty="0" smtClean="0"/>
                        <a:t>RAW HIDES AND SKIN INCLUDING WET BLUE AND ALL UNFINISHED LEATHER</a:t>
                      </a:r>
                      <a:endParaRPr lang="en-GB" dirty="0"/>
                    </a:p>
                  </a:txBody>
                  <a:tcPr/>
                </a:tc>
              </a:tr>
              <a:tr h="365402">
                <a:tc>
                  <a:txBody>
                    <a:bodyPr/>
                    <a:lstStyle/>
                    <a:p>
                      <a:r>
                        <a:rPr lang="en-GB" dirty="0" smtClean="0"/>
                        <a:t>3.</a:t>
                      </a:r>
                      <a:endParaRPr lang="en-GB" dirty="0"/>
                    </a:p>
                  </a:txBody>
                  <a:tcPr/>
                </a:tc>
                <a:tc>
                  <a:txBody>
                    <a:bodyPr/>
                    <a:lstStyle/>
                    <a:p>
                      <a:r>
                        <a:rPr lang="en-GB" dirty="0" smtClean="0"/>
                        <a:t>MAIZE</a:t>
                      </a:r>
                      <a:endParaRPr lang="en-GB" dirty="0"/>
                    </a:p>
                  </a:txBody>
                  <a:tcPr/>
                </a:tc>
              </a:tr>
              <a:tr h="365402">
                <a:tc>
                  <a:txBody>
                    <a:bodyPr/>
                    <a:lstStyle/>
                    <a:p>
                      <a:r>
                        <a:rPr lang="en-GB" dirty="0" smtClean="0"/>
                        <a:t>4.</a:t>
                      </a:r>
                      <a:endParaRPr lang="en-GB" dirty="0"/>
                    </a:p>
                  </a:txBody>
                  <a:tcPr/>
                </a:tc>
                <a:tc>
                  <a:txBody>
                    <a:bodyPr/>
                    <a:lstStyle/>
                    <a:p>
                      <a:r>
                        <a:rPr lang="en-GB" dirty="0" smtClean="0"/>
                        <a:t>SCRAP METAL</a:t>
                      </a:r>
                      <a:endParaRPr lang="en-GB" dirty="0"/>
                    </a:p>
                  </a:txBody>
                  <a:tcPr/>
                </a:tc>
              </a:tr>
              <a:tr h="365402">
                <a:tc>
                  <a:txBody>
                    <a:bodyPr/>
                    <a:lstStyle/>
                    <a:p>
                      <a:r>
                        <a:rPr lang="en-GB" dirty="0" smtClean="0"/>
                        <a:t>5.</a:t>
                      </a:r>
                      <a:endParaRPr lang="en-GB" dirty="0"/>
                    </a:p>
                  </a:txBody>
                  <a:tcPr/>
                </a:tc>
                <a:tc>
                  <a:txBody>
                    <a:bodyPr/>
                    <a:lstStyle/>
                    <a:p>
                      <a:r>
                        <a:rPr lang="en-GB" dirty="0" smtClean="0"/>
                        <a:t>UNPROCESSED</a:t>
                      </a:r>
                      <a:r>
                        <a:rPr lang="en-GB" baseline="0" dirty="0" smtClean="0"/>
                        <a:t> RUBBER LATEX AND RUBBERLUMPS</a:t>
                      </a:r>
                      <a:endParaRPr lang="en-GB" dirty="0"/>
                    </a:p>
                  </a:txBody>
                  <a:tcPr/>
                </a:tc>
              </a:tr>
              <a:tr h="365402">
                <a:tc>
                  <a:txBody>
                    <a:bodyPr/>
                    <a:lstStyle/>
                    <a:p>
                      <a:r>
                        <a:rPr lang="en-GB" dirty="0" smtClean="0"/>
                        <a:t>6.</a:t>
                      </a:r>
                      <a:endParaRPr lang="en-GB" dirty="0"/>
                    </a:p>
                  </a:txBody>
                  <a:tcPr/>
                </a:tc>
                <a:tc>
                  <a:txBody>
                    <a:bodyPr/>
                    <a:lstStyle/>
                    <a:p>
                      <a:r>
                        <a:rPr lang="en-GB" dirty="0" smtClean="0"/>
                        <a:t>ARTIFACTS AND ANTIQUITIES</a:t>
                      </a:r>
                      <a:endParaRPr lang="en-GB" dirty="0"/>
                    </a:p>
                  </a:txBody>
                  <a:tcPr/>
                </a:tc>
              </a:tr>
              <a:tr h="365402">
                <a:tc>
                  <a:txBody>
                    <a:bodyPr/>
                    <a:lstStyle/>
                    <a:p>
                      <a:r>
                        <a:rPr lang="en-GB" dirty="0" smtClean="0"/>
                        <a:t>7.</a:t>
                      </a:r>
                      <a:endParaRPr lang="en-GB" dirty="0"/>
                    </a:p>
                  </a:txBody>
                  <a:tcPr/>
                </a:tc>
                <a:tc>
                  <a:txBody>
                    <a:bodyPr/>
                    <a:lstStyle/>
                    <a:p>
                      <a:r>
                        <a:rPr lang="en-GB" dirty="0" smtClean="0"/>
                        <a:t>WILD LIFE ANIMALS CLASSIFIED AS ENDANGERED SPECIES AND THEIR PRODUCTS E.G CROCODILES, ELEPHANT, LIZARD, EAGLE, MONKEY, ZEBRA, LION ETC.</a:t>
                      </a:r>
                      <a:endParaRPr lang="en-GB" dirty="0"/>
                    </a:p>
                  </a:txBody>
                  <a:tcPr/>
                </a:tc>
              </a:tr>
            </a:tbl>
          </a:graphicData>
        </a:graphic>
      </p:graphicFrame>
    </p:spTree>
    <p:extLst>
      <p:ext uri="{BB962C8B-B14F-4D97-AF65-F5344CB8AC3E}">
        <p14:creationId xmlns:p14="http://schemas.microsoft.com/office/powerpoint/2010/main" val="2122270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05706"/>
          </a:xfrm>
          <a:solidFill>
            <a:schemeClr val="accent6">
              <a:lumMod val="50000"/>
            </a:schemeClr>
          </a:solidFill>
          <a:ln>
            <a:solidFill>
              <a:schemeClr val="bg1"/>
            </a:solidFill>
          </a:ln>
        </p:spPr>
        <p:txBody>
          <a:bodyPr>
            <a:normAutofit/>
          </a:bodyPr>
          <a:lstStyle/>
          <a:p>
            <a:r>
              <a:rPr lang="en-US" sz="2400" b="1" dirty="0">
                <a:solidFill>
                  <a:schemeClr val="bg1"/>
                </a:solidFill>
              </a:rPr>
              <a:t>SOME EXPORTABLE PRODUCTS </a:t>
            </a:r>
            <a:r>
              <a:rPr lang="en-US" sz="2400" b="1" dirty="0" smtClean="0">
                <a:solidFill>
                  <a:schemeClr val="bg1"/>
                </a:solidFill>
              </a:rPr>
              <a:t>FROM NIGERIA INTO  THE US </a:t>
            </a:r>
            <a:br>
              <a:rPr lang="en-US" sz="2400" b="1" dirty="0" smtClean="0">
                <a:solidFill>
                  <a:schemeClr val="bg1"/>
                </a:solidFill>
              </a:rPr>
            </a:br>
            <a:r>
              <a:rPr lang="en-US" sz="2400" b="1" dirty="0" smtClean="0">
                <a:solidFill>
                  <a:schemeClr val="bg1"/>
                </a:solidFill>
              </a:rPr>
              <a:t>UNDER THE AFRICAN GROWTH AND OPPORTUNITY ACT (AGOA)</a:t>
            </a:r>
            <a:endParaRPr lang="en-US" sz="2400" dirty="0">
              <a:solidFill>
                <a:schemeClr val="bg1"/>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34475" y="365126"/>
            <a:ext cx="2219325" cy="1205706"/>
          </a:xfrm>
        </p:spPr>
      </p:pic>
      <p:sp>
        <p:nvSpPr>
          <p:cNvPr id="4" name="Footer Placeholder 3"/>
          <p:cNvSpPr>
            <a:spLocks noGrp="1"/>
          </p:cNvSpPr>
          <p:nvPr>
            <p:ph type="ftr" sz="quarter" idx="11"/>
          </p:nvPr>
        </p:nvSpPr>
        <p:spPr/>
        <p:txBody>
          <a:bodyPr/>
          <a:lstStyle/>
          <a:p>
            <a:r>
              <a:rPr lang="en-US" smtClean="0"/>
              <a:t>NEPC - PPCA IKEJA</a:t>
            </a:r>
            <a:endParaRPr lang="en-US"/>
          </a:p>
        </p:txBody>
      </p:sp>
      <p:sp>
        <p:nvSpPr>
          <p:cNvPr id="5" name="Slide Number Placeholder 4"/>
          <p:cNvSpPr>
            <a:spLocks noGrp="1"/>
          </p:cNvSpPr>
          <p:nvPr>
            <p:ph type="sldNum" sz="quarter" idx="12"/>
          </p:nvPr>
        </p:nvSpPr>
        <p:spPr/>
        <p:txBody>
          <a:bodyPr/>
          <a:lstStyle/>
          <a:p>
            <a:fld id="{4CA219D6-CB7C-42A0-8B1A-0A70FDDF553A}" type="slidenum">
              <a:rPr lang="en-US" smtClean="0"/>
              <a:t>11</a:t>
            </a:fld>
            <a:endParaRPr lang="en-US"/>
          </a:p>
        </p:txBody>
      </p:sp>
      <p:sp>
        <p:nvSpPr>
          <p:cNvPr id="6" name="Date Placeholder 5"/>
          <p:cNvSpPr>
            <a:spLocks noGrp="1"/>
          </p:cNvSpPr>
          <p:nvPr>
            <p:ph type="dt" sz="half" idx="10"/>
          </p:nvPr>
        </p:nvSpPr>
        <p:spPr/>
        <p:txBody>
          <a:bodyPr/>
          <a:lstStyle/>
          <a:p>
            <a:fld id="{685E3E47-5E14-48D9-90DD-80E48BB484B1}" type="datetime3">
              <a:rPr lang="en-US" smtClean="0"/>
              <a:t>13 August 2017</a:t>
            </a:fld>
            <a:endParaRPr lang="en-US"/>
          </a:p>
        </p:txBody>
      </p:sp>
      <p:sp>
        <p:nvSpPr>
          <p:cNvPr id="3" name="Rectangle 2"/>
          <p:cNvSpPr/>
          <p:nvPr/>
        </p:nvSpPr>
        <p:spPr>
          <a:xfrm>
            <a:off x="838200" y="1720619"/>
            <a:ext cx="10515600" cy="41650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ln w="0"/>
                <a:solidFill>
                  <a:schemeClr val="tx1"/>
                </a:solidFill>
              </a:rPr>
              <a:t>AGOA is a Statutory Trade preference Law by the United States government which provides duty and quota free incentives for the entry of some products from the 39 eligible Sub Saharan African (SSA) countries.  Nigeria secured AGOA eligibility in year 2000.  </a:t>
            </a:r>
          </a:p>
          <a:p>
            <a:pPr algn="just"/>
            <a:endParaRPr lang="en-US" dirty="0">
              <a:ln w="0"/>
              <a:solidFill>
                <a:schemeClr val="tx1"/>
              </a:solidFill>
            </a:endParaRPr>
          </a:p>
          <a:p>
            <a:pPr algn="just"/>
            <a:r>
              <a:rPr lang="en-US" dirty="0" smtClean="0">
                <a:ln w="0"/>
                <a:solidFill>
                  <a:schemeClr val="tx1"/>
                </a:solidFill>
              </a:rPr>
              <a:t>There </a:t>
            </a:r>
            <a:r>
              <a:rPr lang="en-US" dirty="0">
                <a:ln w="0"/>
                <a:solidFill>
                  <a:schemeClr val="tx1"/>
                </a:solidFill>
              </a:rPr>
              <a:t>are </a:t>
            </a:r>
            <a:r>
              <a:rPr lang="en-US" dirty="0" smtClean="0">
                <a:ln w="0"/>
                <a:solidFill>
                  <a:schemeClr val="tx1"/>
                </a:solidFill>
              </a:rPr>
              <a:t>4,600 of these products which qualify for elimination of tariffs under the </a:t>
            </a:r>
            <a:r>
              <a:rPr lang="en-US" dirty="0" err="1" smtClean="0">
                <a:ln w="0"/>
                <a:solidFill>
                  <a:schemeClr val="tx1"/>
                </a:solidFill>
              </a:rPr>
              <a:t>Generalised</a:t>
            </a:r>
            <a:r>
              <a:rPr lang="en-US" dirty="0" smtClean="0">
                <a:ln w="0"/>
                <a:solidFill>
                  <a:schemeClr val="tx1"/>
                </a:solidFill>
              </a:rPr>
              <a:t> System of Preference (GSP) of the U.S while 2000 products are now included under AGOA making a total of </a:t>
            </a:r>
            <a:r>
              <a:rPr lang="en-US" b="1" dirty="0" smtClean="0">
                <a:ln w="0"/>
                <a:solidFill>
                  <a:schemeClr val="tx1"/>
                </a:solidFill>
              </a:rPr>
              <a:t>6,400 eligible</a:t>
            </a:r>
            <a:r>
              <a:rPr lang="en-US" dirty="0">
                <a:ln w="0"/>
                <a:solidFill>
                  <a:schemeClr val="tx1"/>
                </a:solidFill>
              </a:rPr>
              <a:t> </a:t>
            </a:r>
            <a:r>
              <a:rPr lang="en-US" b="1" dirty="0" smtClean="0">
                <a:ln w="0"/>
                <a:solidFill>
                  <a:schemeClr val="tx1"/>
                </a:solidFill>
              </a:rPr>
              <a:t>products</a:t>
            </a:r>
            <a:r>
              <a:rPr lang="en-US" dirty="0">
                <a:ln w="0"/>
                <a:solidFill>
                  <a:schemeClr val="tx1"/>
                </a:solidFill>
              </a:rPr>
              <a:t>.  For ease of understanding, these products have been classified into 6 categories </a:t>
            </a:r>
            <a:r>
              <a:rPr lang="en-US" dirty="0" err="1">
                <a:ln w="0"/>
                <a:solidFill>
                  <a:schemeClr val="tx1"/>
                </a:solidFill>
              </a:rPr>
              <a:t>viz</a:t>
            </a:r>
            <a:r>
              <a:rPr lang="en-US" dirty="0">
                <a:ln w="0"/>
                <a:solidFill>
                  <a:schemeClr val="tx1"/>
                </a:solidFill>
              </a:rPr>
              <a:t>: Shea, Cashew, </a:t>
            </a:r>
            <a:r>
              <a:rPr lang="en-US" dirty="0" smtClean="0">
                <a:ln w="0"/>
                <a:solidFill>
                  <a:schemeClr val="tx1"/>
                </a:solidFill>
              </a:rPr>
              <a:t>Specialty </a:t>
            </a:r>
            <a:r>
              <a:rPr lang="en-US" dirty="0">
                <a:ln w="0"/>
                <a:solidFill>
                  <a:schemeClr val="tx1"/>
                </a:solidFill>
              </a:rPr>
              <a:t>Foods, Textiles &amp; Apparel, Handicraft, </a:t>
            </a:r>
            <a:r>
              <a:rPr lang="en-US" dirty="0" smtClean="0">
                <a:ln w="0"/>
                <a:solidFill>
                  <a:schemeClr val="tx1"/>
                </a:solidFill>
              </a:rPr>
              <a:t>Sustainable Fish and Sea Food, Footwear </a:t>
            </a:r>
            <a:r>
              <a:rPr lang="en-US" dirty="0">
                <a:ln w="0"/>
                <a:solidFill>
                  <a:schemeClr val="tx1"/>
                </a:solidFill>
              </a:rPr>
              <a:t>&amp; leather products.</a:t>
            </a:r>
          </a:p>
          <a:p>
            <a:pPr algn="just"/>
            <a:endParaRPr lang="en-US" dirty="0" smtClean="0">
              <a:ln w="0"/>
              <a:solidFill>
                <a:schemeClr val="tx1"/>
              </a:solidFill>
            </a:endParaRPr>
          </a:p>
          <a:p>
            <a:pPr algn="just"/>
            <a:r>
              <a:rPr lang="en-US" dirty="0" smtClean="0">
                <a:ln w="0"/>
                <a:solidFill>
                  <a:schemeClr val="tx1"/>
                </a:solidFill>
              </a:rPr>
              <a:t>The </a:t>
            </a:r>
            <a:r>
              <a:rPr lang="en-US" dirty="0">
                <a:ln w="0"/>
                <a:solidFill>
                  <a:schemeClr val="tx1"/>
                </a:solidFill>
              </a:rPr>
              <a:t>comprehensive list </a:t>
            </a:r>
            <a:r>
              <a:rPr lang="en-US" dirty="0" smtClean="0">
                <a:ln w="0"/>
                <a:solidFill>
                  <a:schemeClr val="tx1"/>
                </a:solidFill>
              </a:rPr>
              <a:t>of the AGOA eligible products,  sector specific and latest information on AGOA can </a:t>
            </a:r>
            <a:r>
              <a:rPr lang="en-US" dirty="0">
                <a:ln w="0"/>
                <a:solidFill>
                  <a:schemeClr val="tx1"/>
                </a:solidFill>
              </a:rPr>
              <a:t>be </a:t>
            </a:r>
            <a:r>
              <a:rPr lang="en-US" dirty="0" smtClean="0">
                <a:ln w="0"/>
                <a:solidFill>
                  <a:schemeClr val="tx1"/>
                </a:solidFill>
              </a:rPr>
              <a:t>viewed on-line at </a:t>
            </a:r>
            <a:r>
              <a:rPr lang="en-US" b="1" dirty="0" smtClean="0">
                <a:ln w="0"/>
                <a:solidFill>
                  <a:schemeClr val="tx1"/>
                </a:solidFill>
                <a:hlinkClick r:id="rId4"/>
              </a:rPr>
              <a:t>http://trade.gov/agoa</a:t>
            </a:r>
            <a:r>
              <a:rPr lang="en-US" b="1" dirty="0" smtClean="0">
                <a:ln w="0"/>
                <a:solidFill>
                  <a:schemeClr val="tx1"/>
                </a:solidFill>
              </a:rPr>
              <a:t>.</a:t>
            </a:r>
          </a:p>
          <a:p>
            <a:pPr algn="just"/>
            <a:r>
              <a:rPr lang="en-US" dirty="0" smtClean="0">
                <a:ln w="0"/>
                <a:solidFill>
                  <a:schemeClr val="tx1"/>
                </a:solidFill>
              </a:rPr>
              <a:t>and to determine if your product is eligible for duty free treatment, please  visit </a:t>
            </a:r>
            <a:r>
              <a:rPr lang="en-US" b="1" dirty="0" smtClean="0">
                <a:ln w="0"/>
                <a:solidFill>
                  <a:schemeClr val="tx1"/>
                </a:solidFill>
                <a:hlinkClick r:id="rId5"/>
              </a:rPr>
              <a:t>http://hts.usitc.gov/</a:t>
            </a:r>
            <a:r>
              <a:rPr lang="en-US" b="1" dirty="0" smtClean="0">
                <a:ln w="0"/>
                <a:solidFill>
                  <a:schemeClr val="tx1"/>
                </a:solidFill>
              </a:rPr>
              <a:t>. </a:t>
            </a:r>
          </a:p>
          <a:p>
            <a:pPr algn="just"/>
            <a:r>
              <a:rPr lang="en-US" dirty="0" smtClean="0">
                <a:ln w="0"/>
                <a:solidFill>
                  <a:schemeClr val="tx1"/>
                </a:solidFill>
              </a:rPr>
              <a:t>An exporter also needs to be guided by the </a:t>
            </a:r>
            <a:r>
              <a:rPr lang="en-US" b="1" dirty="0" smtClean="0">
                <a:ln w="0"/>
                <a:solidFill>
                  <a:schemeClr val="tx1"/>
                </a:solidFill>
              </a:rPr>
              <a:t>checklist</a:t>
            </a:r>
            <a:r>
              <a:rPr lang="en-US" dirty="0" smtClean="0">
                <a:ln w="0"/>
                <a:solidFill>
                  <a:schemeClr val="tx1"/>
                </a:solidFill>
              </a:rPr>
              <a:t> for exporting Non-textile and Textile goods under AGOA.</a:t>
            </a:r>
            <a:endParaRPr lang="en-US" dirty="0">
              <a:ln w="0"/>
              <a:solidFill>
                <a:schemeClr val="tx1"/>
              </a:solidFill>
            </a:endParaRPr>
          </a:p>
        </p:txBody>
      </p:sp>
    </p:spTree>
    <p:extLst>
      <p:ext uri="{BB962C8B-B14F-4D97-AF65-F5344CB8AC3E}">
        <p14:creationId xmlns:p14="http://schemas.microsoft.com/office/powerpoint/2010/main" val="2765905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05706"/>
          </a:xfrm>
          <a:solidFill>
            <a:schemeClr val="accent6">
              <a:lumMod val="50000"/>
            </a:schemeClr>
          </a:solidFill>
          <a:ln>
            <a:solidFill>
              <a:schemeClr val="bg1"/>
            </a:solidFill>
          </a:ln>
        </p:spPr>
        <p:txBody>
          <a:bodyPr>
            <a:normAutofit/>
          </a:bodyPr>
          <a:lstStyle/>
          <a:p>
            <a:r>
              <a:rPr lang="en-US" sz="2400" b="1" dirty="0" smtClean="0">
                <a:solidFill>
                  <a:schemeClr val="bg1"/>
                </a:solidFill>
              </a:rPr>
              <a:t>CHECKLIST FOR EXPORTING INTO  THE US UNDER THE </a:t>
            </a:r>
            <a:br>
              <a:rPr lang="en-US" sz="2400" b="1" dirty="0" smtClean="0">
                <a:solidFill>
                  <a:schemeClr val="bg1"/>
                </a:solidFill>
              </a:rPr>
            </a:br>
            <a:r>
              <a:rPr lang="en-US" sz="2400" b="1" dirty="0" smtClean="0">
                <a:solidFill>
                  <a:schemeClr val="bg1"/>
                </a:solidFill>
              </a:rPr>
              <a:t>AFRICAN GROWTH AND OPPORTUNITY ACT (AGOA)</a:t>
            </a:r>
            <a:endParaRPr lang="en-US" sz="2400" dirty="0">
              <a:solidFill>
                <a:schemeClr val="bg1"/>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34475" y="365126"/>
            <a:ext cx="2219325" cy="1205706"/>
          </a:xfrm>
        </p:spPr>
      </p:pic>
      <p:sp>
        <p:nvSpPr>
          <p:cNvPr id="4" name="Footer Placeholder 3"/>
          <p:cNvSpPr>
            <a:spLocks noGrp="1"/>
          </p:cNvSpPr>
          <p:nvPr>
            <p:ph type="ftr" sz="quarter" idx="11"/>
          </p:nvPr>
        </p:nvSpPr>
        <p:spPr/>
        <p:txBody>
          <a:bodyPr/>
          <a:lstStyle/>
          <a:p>
            <a:r>
              <a:rPr lang="en-US" smtClean="0"/>
              <a:t>NEPC - PPCA IKEJA</a:t>
            </a:r>
            <a:endParaRPr lang="en-US"/>
          </a:p>
        </p:txBody>
      </p:sp>
      <p:sp>
        <p:nvSpPr>
          <p:cNvPr id="5" name="Slide Number Placeholder 4"/>
          <p:cNvSpPr>
            <a:spLocks noGrp="1"/>
          </p:cNvSpPr>
          <p:nvPr>
            <p:ph type="sldNum" sz="quarter" idx="12"/>
          </p:nvPr>
        </p:nvSpPr>
        <p:spPr/>
        <p:txBody>
          <a:bodyPr/>
          <a:lstStyle/>
          <a:p>
            <a:fld id="{4CA219D6-CB7C-42A0-8B1A-0A70FDDF553A}" type="slidenum">
              <a:rPr lang="en-US" smtClean="0"/>
              <a:t>12</a:t>
            </a:fld>
            <a:endParaRPr lang="en-US"/>
          </a:p>
        </p:txBody>
      </p:sp>
      <p:sp>
        <p:nvSpPr>
          <p:cNvPr id="6" name="Date Placeholder 5"/>
          <p:cNvSpPr>
            <a:spLocks noGrp="1"/>
          </p:cNvSpPr>
          <p:nvPr>
            <p:ph type="dt" sz="half" idx="10"/>
          </p:nvPr>
        </p:nvSpPr>
        <p:spPr/>
        <p:txBody>
          <a:bodyPr/>
          <a:lstStyle/>
          <a:p>
            <a:fld id="{685E3E47-5E14-48D9-90DD-80E48BB484B1}" type="datetime3">
              <a:rPr lang="en-US" smtClean="0"/>
              <a:t>13 August 2017</a:t>
            </a:fld>
            <a:endParaRPr lang="en-US"/>
          </a:p>
        </p:txBody>
      </p:sp>
      <p:sp>
        <p:nvSpPr>
          <p:cNvPr id="3" name="Rectangle 2"/>
          <p:cNvSpPr/>
          <p:nvPr/>
        </p:nvSpPr>
        <p:spPr>
          <a:xfrm>
            <a:off x="838200" y="1604706"/>
            <a:ext cx="10541358" cy="47516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n w="0"/>
              <a:solidFill>
                <a:schemeClr val="tx1"/>
              </a:solidFill>
              <a:effectLst>
                <a:outerShdw blurRad="38100" dist="19050" dir="2700000" algn="tl" rotWithShape="0">
                  <a:schemeClr val="dk1">
                    <a:alpha val="40000"/>
                  </a:schemeClr>
                </a:outerShdw>
              </a:effectLst>
            </a:endParaRPr>
          </a:p>
        </p:txBody>
      </p:sp>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1674" y="1720617"/>
            <a:ext cx="7959144" cy="4635731"/>
          </a:xfrm>
          <a:prstGeom prst="rect">
            <a:avLst/>
          </a:prstGeom>
          <a:noFill/>
          <a:ln>
            <a:noFill/>
          </a:ln>
          <a:effectLst/>
          <a:extLst/>
        </p:spPr>
      </p:pic>
    </p:spTree>
    <p:extLst>
      <p:ext uri="{BB962C8B-B14F-4D97-AF65-F5344CB8AC3E}">
        <p14:creationId xmlns:p14="http://schemas.microsoft.com/office/powerpoint/2010/main" val="2929673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64430"/>
          </a:xfrm>
          <a:solidFill>
            <a:schemeClr val="accent6">
              <a:lumMod val="50000"/>
            </a:schemeClr>
          </a:solidFill>
          <a:ln>
            <a:solidFill>
              <a:schemeClr val="bg1"/>
            </a:solidFill>
          </a:ln>
        </p:spPr>
        <p:txBody>
          <a:bodyPr>
            <a:normAutofit/>
          </a:bodyPr>
          <a:lstStyle/>
          <a:p>
            <a:r>
              <a:rPr lang="en-US" sz="4000" b="1" dirty="0" smtClean="0">
                <a:solidFill>
                  <a:schemeClr val="bg1"/>
                </a:solidFill>
              </a:rPr>
              <a:t>EXPORT PROCEDURES</a:t>
            </a:r>
            <a:endParaRPr lang="en-US" sz="4000" b="1" dirty="0">
              <a:solidFill>
                <a:schemeClr val="bg1"/>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34475" y="365126"/>
            <a:ext cx="2219325" cy="1085850"/>
          </a:xfrm>
        </p:spPr>
      </p:pic>
      <p:sp>
        <p:nvSpPr>
          <p:cNvPr id="4" name="Footer Placeholder 3"/>
          <p:cNvSpPr>
            <a:spLocks noGrp="1"/>
          </p:cNvSpPr>
          <p:nvPr>
            <p:ph type="ftr" sz="quarter" idx="11"/>
          </p:nvPr>
        </p:nvSpPr>
        <p:spPr/>
        <p:txBody>
          <a:bodyPr/>
          <a:lstStyle/>
          <a:p>
            <a:r>
              <a:rPr lang="en-US" smtClean="0"/>
              <a:t>NEPC - PPCA IKEJA</a:t>
            </a:r>
            <a:endParaRPr lang="en-US"/>
          </a:p>
        </p:txBody>
      </p:sp>
      <p:sp>
        <p:nvSpPr>
          <p:cNvPr id="5" name="Slide Number Placeholder 4"/>
          <p:cNvSpPr>
            <a:spLocks noGrp="1"/>
          </p:cNvSpPr>
          <p:nvPr>
            <p:ph type="sldNum" sz="quarter" idx="12"/>
          </p:nvPr>
        </p:nvSpPr>
        <p:spPr/>
        <p:txBody>
          <a:bodyPr/>
          <a:lstStyle/>
          <a:p>
            <a:fld id="{4CA219D6-CB7C-42A0-8B1A-0A70FDDF553A}" type="slidenum">
              <a:rPr lang="en-US" smtClean="0"/>
              <a:t>13</a:t>
            </a:fld>
            <a:endParaRPr lang="en-US"/>
          </a:p>
        </p:txBody>
      </p:sp>
      <p:sp>
        <p:nvSpPr>
          <p:cNvPr id="6" name="Date Placeholder 5"/>
          <p:cNvSpPr>
            <a:spLocks noGrp="1"/>
          </p:cNvSpPr>
          <p:nvPr>
            <p:ph type="dt" sz="half" idx="10"/>
          </p:nvPr>
        </p:nvSpPr>
        <p:spPr/>
        <p:txBody>
          <a:bodyPr/>
          <a:lstStyle/>
          <a:p>
            <a:fld id="{46410F23-4AE5-4EA9-B5A1-BD5E780FC673}" type="datetime3">
              <a:rPr lang="en-US" smtClean="0"/>
              <a:t>13 August 2017</a:t>
            </a:fld>
            <a:endParaRPr lang="en-US"/>
          </a:p>
        </p:txBody>
      </p:sp>
      <p:sp>
        <p:nvSpPr>
          <p:cNvPr id="9" name="Rectangle 8"/>
          <p:cNvSpPr/>
          <p:nvPr/>
        </p:nvSpPr>
        <p:spPr>
          <a:xfrm>
            <a:off x="838200" y="1712889"/>
            <a:ext cx="10515600" cy="40568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GB" dirty="0" smtClean="0">
                <a:solidFill>
                  <a:schemeClr val="tx1"/>
                </a:solidFill>
              </a:rPr>
              <a:t>Export Procedure is a formal process in the conduct of international trade.</a:t>
            </a:r>
          </a:p>
          <a:p>
            <a:endParaRPr lang="en-GB" dirty="0">
              <a:solidFill>
                <a:schemeClr val="tx1"/>
              </a:solidFill>
            </a:endParaRPr>
          </a:p>
          <a:p>
            <a:pPr marL="285750" indent="-285750">
              <a:buFont typeface="Arial" panose="020B0604020202020204" pitchFamily="34" charset="0"/>
              <a:buChar char="•"/>
            </a:pPr>
            <a:r>
              <a:rPr lang="en-GB" dirty="0" smtClean="0">
                <a:solidFill>
                  <a:schemeClr val="tx1"/>
                </a:solidFill>
              </a:rPr>
              <a:t>Getting Started</a:t>
            </a:r>
          </a:p>
          <a:p>
            <a:r>
              <a:rPr lang="en-GB" dirty="0" smtClean="0">
                <a:solidFill>
                  <a:schemeClr val="tx1"/>
                </a:solidFill>
              </a:rPr>
              <a:t>An Exporter needs to conduct a feasibility study and consider the availability of the of the following before venturing to register as an exporter:</a:t>
            </a:r>
          </a:p>
          <a:p>
            <a:pPr marL="1200150" lvl="2" indent="-285750">
              <a:buFont typeface="Arial" panose="020B0604020202020204" pitchFamily="34" charset="0"/>
              <a:buChar char="•"/>
            </a:pPr>
            <a:r>
              <a:rPr lang="en-GB" dirty="0" smtClean="0">
                <a:solidFill>
                  <a:schemeClr val="tx1"/>
                </a:solidFill>
              </a:rPr>
              <a:t>Production resources</a:t>
            </a:r>
          </a:p>
          <a:p>
            <a:pPr marL="1200150" lvl="2" indent="-285750">
              <a:buFont typeface="Arial" panose="020B0604020202020204" pitchFamily="34" charset="0"/>
              <a:buChar char="•"/>
            </a:pPr>
            <a:r>
              <a:rPr lang="en-GB" dirty="0" smtClean="0">
                <a:solidFill>
                  <a:schemeClr val="tx1"/>
                </a:solidFill>
              </a:rPr>
              <a:t>Financial resources</a:t>
            </a:r>
          </a:p>
          <a:p>
            <a:pPr marL="1200150" lvl="2" indent="-285750">
              <a:buFont typeface="Arial" panose="020B0604020202020204" pitchFamily="34" charset="0"/>
              <a:buChar char="•"/>
            </a:pPr>
            <a:r>
              <a:rPr lang="en-GB" dirty="0" smtClean="0">
                <a:solidFill>
                  <a:schemeClr val="tx1"/>
                </a:solidFill>
              </a:rPr>
              <a:t>Human resources</a:t>
            </a:r>
          </a:p>
          <a:p>
            <a:pPr marL="1200150" lvl="2" indent="-285750">
              <a:buFont typeface="Arial" panose="020B0604020202020204" pitchFamily="34" charset="0"/>
              <a:buChar char="•"/>
            </a:pPr>
            <a:r>
              <a:rPr lang="en-GB" dirty="0" smtClean="0">
                <a:solidFill>
                  <a:schemeClr val="tx1"/>
                </a:solidFill>
              </a:rPr>
              <a:t>Marketing resources</a:t>
            </a:r>
          </a:p>
          <a:p>
            <a:pPr marL="285750" indent="-285750">
              <a:buFont typeface="Arial" panose="020B0604020202020204" pitchFamily="34" charset="0"/>
              <a:buChar char="•"/>
            </a:pPr>
            <a:endParaRPr lang="en-GB" dirty="0" smtClean="0">
              <a:solidFill>
                <a:schemeClr val="tx1"/>
              </a:solidFill>
            </a:endParaRPr>
          </a:p>
          <a:p>
            <a:pPr marL="285750" indent="-285750">
              <a:buFont typeface="Arial" panose="020B0604020202020204" pitchFamily="34" charset="0"/>
              <a:buChar char="•"/>
            </a:pPr>
            <a:r>
              <a:rPr lang="en-GB" dirty="0" smtClean="0">
                <a:solidFill>
                  <a:schemeClr val="tx1"/>
                </a:solidFill>
              </a:rPr>
              <a:t>Development of Export Business Plan, ‘PEST’ analysis </a:t>
            </a:r>
          </a:p>
          <a:p>
            <a:pPr marL="285750" indent="-285750">
              <a:buFont typeface="Wingdings" panose="05000000000000000000" pitchFamily="2" charset="2"/>
              <a:buChar char="§"/>
            </a:pPr>
            <a:endParaRPr lang="en-GB" dirty="0" smtClean="0">
              <a:solidFill>
                <a:schemeClr val="tx1"/>
              </a:solidFill>
            </a:endParaRPr>
          </a:p>
          <a:p>
            <a:pPr lvl="2"/>
            <a:r>
              <a:rPr lang="en-GB" dirty="0">
                <a:solidFill>
                  <a:schemeClr val="tx1"/>
                </a:solidFill>
              </a:rPr>
              <a:t>	</a:t>
            </a:r>
          </a:p>
        </p:txBody>
      </p:sp>
    </p:spTree>
    <p:extLst>
      <p:ext uri="{BB962C8B-B14F-4D97-AF65-F5344CB8AC3E}">
        <p14:creationId xmlns:p14="http://schemas.microsoft.com/office/powerpoint/2010/main" val="4231743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64430"/>
          </a:xfrm>
          <a:solidFill>
            <a:schemeClr val="accent6">
              <a:lumMod val="50000"/>
            </a:schemeClr>
          </a:solidFill>
          <a:ln>
            <a:solidFill>
              <a:schemeClr val="bg1"/>
            </a:solidFill>
          </a:ln>
        </p:spPr>
        <p:txBody>
          <a:bodyPr>
            <a:normAutofit/>
          </a:bodyPr>
          <a:lstStyle/>
          <a:p>
            <a:r>
              <a:rPr lang="en-US" sz="2400" b="1" dirty="0">
                <a:solidFill>
                  <a:schemeClr val="bg1"/>
                </a:solidFill>
              </a:rPr>
              <a:t>EXPORT </a:t>
            </a:r>
            <a:r>
              <a:rPr lang="en-US" sz="2400" b="1" dirty="0" smtClean="0">
                <a:solidFill>
                  <a:schemeClr val="bg1"/>
                </a:solidFill>
              </a:rPr>
              <a:t>PROCEDURES (CONTINUATION)</a:t>
            </a:r>
            <a:endParaRPr lang="en-US" sz="2400" dirty="0">
              <a:solidFill>
                <a:schemeClr val="bg1"/>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34475" y="365126"/>
            <a:ext cx="2219325" cy="1085850"/>
          </a:xfrm>
        </p:spPr>
      </p:pic>
      <p:sp>
        <p:nvSpPr>
          <p:cNvPr id="4" name="Footer Placeholder 3"/>
          <p:cNvSpPr>
            <a:spLocks noGrp="1"/>
          </p:cNvSpPr>
          <p:nvPr>
            <p:ph type="ftr" sz="quarter" idx="11"/>
          </p:nvPr>
        </p:nvSpPr>
        <p:spPr/>
        <p:txBody>
          <a:bodyPr/>
          <a:lstStyle/>
          <a:p>
            <a:r>
              <a:rPr lang="en-US" smtClean="0"/>
              <a:t>NEPC - PPCA IKEJA</a:t>
            </a:r>
            <a:endParaRPr lang="en-US"/>
          </a:p>
        </p:txBody>
      </p:sp>
      <p:sp>
        <p:nvSpPr>
          <p:cNvPr id="5" name="Slide Number Placeholder 4"/>
          <p:cNvSpPr>
            <a:spLocks noGrp="1"/>
          </p:cNvSpPr>
          <p:nvPr>
            <p:ph type="sldNum" sz="quarter" idx="12"/>
          </p:nvPr>
        </p:nvSpPr>
        <p:spPr/>
        <p:txBody>
          <a:bodyPr/>
          <a:lstStyle/>
          <a:p>
            <a:fld id="{4CA219D6-CB7C-42A0-8B1A-0A70FDDF553A}" type="slidenum">
              <a:rPr lang="en-US" smtClean="0"/>
              <a:t>14</a:t>
            </a:fld>
            <a:endParaRPr lang="en-US"/>
          </a:p>
        </p:txBody>
      </p:sp>
      <p:sp>
        <p:nvSpPr>
          <p:cNvPr id="6" name="Date Placeholder 5"/>
          <p:cNvSpPr>
            <a:spLocks noGrp="1"/>
          </p:cNvSpPr>
          <p:nvPr>
            <p:ph type="dt" sz="half" idx="10"/>
          </p:nvPr>
        </p:nvSpPr>
        <p:spPr/>
        <p:txBody>
          <a:bodyPr/>
          <a:lstStyle/>
          <a:p>
            <a:fld id="{46410F23-4AE5-4EA9-B5A1-BD5E780FC673}" type="datetime3">
              <a:rPr lang="en-US" smtClean="0"/>
              <a:t>13 August 2017</a:t>
            </a:fld>
            <a:endParaRPr lang="en-US"/>
          </a:p>
        </p:txBody>
      </p:sp>
      <p:sp>
        <p:nvSpPr>
          <p:cNvPr id="3" name="Rectangle 2"/>
          <p:cNvSpPr/>
          <p:nvPr/>
        </p:nvSpPr>
        <p:spPr>
          <a:xfrm>
            <a:off x="838200" y="1558343"/>
            <a:ext cx="10515600" cy="46171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874644" y="1603515"/>
            <a:ext cx="10386391" cy="5078313"/>
          </a:xfrm>
          <a:prstGeom prst="rect">
            <a:avLst/>
          </a:prstGeom>
          <a:noFill/>
        </p:spPr>
        <p:txBody>
          <a:bodyPr wrap="square" rtlCol="0">
            <a:spAutoFit/>
          </a:bodyPr>
          <a:lstStyle/>
          <a:p>
            <a:r>
              <a:rPr lang="en-GB" sz="1600" b="1" u="sng" dirty="0" smtClean="0"/>
              <a:t>BASIC GUIDELINES AND SEQUENCE TO FORMAL EXPORT TRADE</a:t>
            </a:r>
          </a:p>
          <a:p>
            <a:pPr marL="285750" indent="-285750">
              <a:buFont typeface="Wingdings" panose="05000000000000000000" pitchFamily="2" charset="2"/>
              <a:buChar char="q"/>
            </a:pPr>
            <a:r>
              <a:rPr lang="en-GB" sz="1600" b="1" u="sng" dirty="0" smtClean="0"/>
              <a:t>Who Can Register </a:t>
            </a:r>
            <a:r>
              <a:rPr lang="en-GB" sz="1600" b="1" u="sng" dirty="0"/>
              <a:t>As An Exporter With The </a:t>
            </a:r>
            <a:r>
              <a:rPr lang="en-GB" sz="1600" b="1" u="sng" dirty="0" smtClean="0"/>
              <a:t>NEPC</a:t>
            </a:r>
          </a:p>
          <a:p>
            <a:endParaRPr lang="en-GB" sz="1600" b="1" u="sng" dirty="0"/>
          </a:p>
          <a:p>
            <a:pPr marL="285750" indent="-285750">
              <a:buFont typeface="Arial" panose="020B0604020202020204" pitchFamily="34" charset="0"/>
              <a:buChar char="•"/>
            </a:pPr>
            <a:r>
              <a:rPr lang="en-GB" sz="1600" dirty="0" smtClean="0"/>
              <a:t>Limited Liability Company</a:t>
            </a:r>
          </a:p>
          <a:p>
            <a:pPr marL="285750" indent="-285750">
              <a:buFont typeface="Arial" panose="020B0604020202020204" pitchFamily="34" charset="0"/>
              <a:buChar char="•"/>
            </a:pPr>
            <a:r>
              <a:rPr lang="en-GB" sz="1600" dirty="0" smtClean="0"/>
              <a:t>Cooperative Society</a:t>
            </a:r>
          </a:p>
          <a:p>
            <a:pPr marL="285750" indent="-285750">
              <a:buFont typeface="Arial" panose="020B0604020202020204" pitchFamily="34" charset="0"/>
              <a:buChar char="•"/>
            </a:pPr>
            <a:r>
              <a:rPr lang="en-GB" sz="1600" dirty="0" smtClean="0"/>
              <a:t>Government/Non Government Organisations</a:t>
            </a:r>
            <a:endParaRPr lang="en-GB" sz="1600" dirty="0"/>
          </a:p>
          <a:p>
            <a:r>
              <a:rPr lang="en-GB" sz="1600" dirty="0"/>
              <a:t>A potential exporter could register on-line by scanning and uploading the required documents into the Councils website: </a:t>
            </a:r>
            <a:r>
              <a:rPr lang="en-GB" sz="1600" dirty="0">
                <a:hlinkClick r:id="rId4"/>
              </a:rPr>
              <a:t>www.nepc.gov.ng</a:t>
            </a:r>
            <a:r>
              <a:rPr lang="en-GB" sz="1600" dirty="0"/>
              <a:t> and carefully following the step by step instructions. </a:t>
            </a:r>
            <a:endParaRPr lang="en-GB" sz="1600" dirty="0" smtClean="0"/>
          </a:p>
          <a:p>
            <a:r>
              <a:rPr lang="en-GB" sz="1600" dirty="0" smtClean="0"/>
              <a:t> </a:t>
            </a:r>
          </a:p>
          <a:p>
            <a:pPr marL="285750" indent="-285750">
              <a:buFont typeface="Wingdings" panose="05000000000000000000" pitchFamily="2" charset="2"/>
              <a:buChar char="q"/>
            </a:pPr>
            <a:r>
              <a:rPr lang="en-GB" sz="1600" b="1" dirty="0" smtClean="0"/>
              <a:t>Financial </a:t>
            </a:r>
            <a:r>
              <a:rPr lang="en-GB" sz="1600" b="1" dirty="0"/>
              <a:t>Requirements</a:t>
            </a:r>
          </a:p>
          <a:p>
            <a:pPr lvl="1"/>
            <a:r>
              <a:rPr lang="en-GB" sz="1600" dirty="0"/>
              <a:t>-  For certificate only </a:t>
            </a:r>
            <a:r>
              <a:rPr lang="en-GB" sz="1600" strike="sngStrike" dirty="0"/>
              <a:t>N</a:t>
            </a:r>
            <a:r>
              <a:rPr lang="en-GB" sz="1600" dirty="0"/>
              <a:t>13,500</a:t>
            </a:r>
          </a:p>
          <a:p>
            <a:pPr lvl="1"/>
            <a:r>
              <a:rPr lang="en-GB" sz="1600" dirty="0"/>
              <a:t>-  For certificate with profiling </a:t>
            </a:r>
            <a:r>
              <a:rPr lang="en-GB" sz="1600" strike="sngStrike" dirty="0"/>
              <a:t>N</a:t>
            </a:r>
            <a:r>
              <a:rPr lang="en-GB" sz="1600" dirty="0" smtClean="0"/>
              <a:t>36,000.00</a:t>
            </a:r>
            <a:endParaRPr lang="en-GB" sz="1600" dirty="0"/>
          </a:p>
          <a:p>
            <a:pPr lvl="1"/>
            <a:r>
              <a:rPr lang="en-GB" sz="1600" dirty="0"/>
              <a:t>-  For renewal of certificate </a:t>
            </a:r>
            <a:r>
              <a:rPr lang="en-GB" sz="1600" strike="sngStrike" dirty="0"/>
              <a:t>N</a:t>
            </a:r>
            <a:r>
              <a:rPr lang="en-GB" sz="1600" dirty="0" smtClean="0"/>
              <a:t>7,500.00</a:t>
            </a:r>
            <a:endParaRPr lang="en-GB" sz="1600" dirty="0"/>
          </a:p>
          <a:p>
            <a:pPr lvl="1"/>
            <a:r>
              <a:rPr lang="en-GB" sz="1600" dirty="0"/>
              <a:t>-  For re-validation of certificate </a:t>
            </a:r>
            <a:r>
              <a:rPr lang="en-GB" sz="1600" strike="sngStrike" dirty="0"/>
              <a:t>N</a:t>
            </a:r>
            <a:r>
              <a:rPr lang="en-GB" sz="1600" dirty="0"/>
              <a:t>12,500.00</a:t>
            </a:r>
          </a:p>
          <a:p>
            <a:pPr lvl="1"/>
            <a:r>
              <a:rPr lang="en-GB" sz="1600" dirty="0"/>
              <a:t>-  For lost/mutilated certificate </a:t>
            </a:r>
            <a:r>
              <a:rPr lang="en-GB" sz="1600" strike="sngStrike" dirty="0"/>
              <a:t>N</a:t>
            </a:r>
            <a:r>
              <a:rPr lang="en-GB" sz="1600" dirty="0"/>
              <a:t>12,500.00</a:t>
            </a:r>
          </a:p>
          <a:p>
            <a:pPr lvl="1"/>
            <a:r>
              <a:rPr lang="en-GB" sz="1600" dirty="0" smtClean="0"/>
              <a:t>Payment </a:t>
            </a:r>
            <a:r>
              <a:rPr lang="en-GB" sz="1600" dirty="0"/>
              <a:t>could be done </a:t>
            </a:r>
            <a:r>
              <a:rPr lang="en-GB" sz="1600" dirty="0" smtClean="0"/>
              <a:t>online with debit card or preferably with </a:t>
            </a:r>
            <a:r>
              <a:rPr lang="en-GB" sz="1600" dirty="0"/>
              <a:t>any Zenith Bank </a:t>
            </a:r>
            <a:r>
              <a:rPr lang="en-GB" sz="1600" dirty="0" smtClean="0"/>
              <a:t>Branch in Nigeria.  Once evidence of payment is presented at any NEPC office and the original </a:t>
            </a:r>
            <a:r>
              <a:rPr lang="en-GB" sz="1600" dirty="0"/>
              <a:t>copies of documents </a:t>
            </a:r>
            <a:r>
              <a:rPr lang="en-GB" sz="1600" dirty="0" smtClean="0"/>
              <a:t>are sighted, certificate will be issued within 3-4 days. </a:t>
            </a:r>
          </a:p>
          <a:p>
            <a:endParaRPr lang="en-GB" dirty="0"/>
          </a:p>
          <a:p>
            <a:endParaRPr lang="en-GB" u="sng" dirty="0"/>
          </a:p>
        </p:txBody>
      </p:sp>
    </p:spTree>
    <p:extLst>
      <p:ext uri="{BB962C8B-B14F-4D97-AF65-F5344CB8AC3E}">
        <p14:creationId xmlns:p14="http://schemas.microsoft.com/office/powerpoint/2010/main" val="3547643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64430"/>
          </a:xfrm>
          <a:solidFill>
            <a:schemeClr val="accent6">
              <a:lumMod val="50000"/>
            </a:schemeClr>
          </a:solidFill>
          <a:ln>
            <a:solidFill>
              <a:schemeClr val="bg1"/>
            </a:solidFill>
          </a:ln>
        </p:spPr>
        <p:txBody>
          <a:bodyPr>
            <a:normAutofit/>
          </a:bodyPr>
          <a:lstStyle/>
          <a:p>
            <a:r>
              <a:rPr lang="en-US" sz="2400" dirty="0" smtClean="0">
                <a:solidFill>
                  <a:schemeClr val="bg1"/>
                </a:solidFill>
              </a:rPr>
              <a:t>REGISTRATION AS AN EXPORTER (DOCUMENTS REQUIRED)</a:t>
            </a:r>
            <a:endParaRPr lang="en-US" sz="2400" dirty="0">
              <a:solidFill>
                <a:schemeClr val="bg1"/>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34475" y="365126"/>
            <a:ext cx="2219325" cy="1085850"/>
          </a:xfrm>
        </p:spPr>
      </p:pic>
      <p:sp>
        <p:nvSpPr>
          <p:cNvPr id="4" name="Footer Placeholder 3"/>
          <p:cNvSpPr>
            <a:spLocks noGrp="1"/>
          </p:cNvSpPr>
          <p:nvPr>
            <p:ph type="ftr" sz="quarter" idx="11"/>
          </p:nvPr>
        </p:nvSpPr>
        <p:spPr/>
        <p:txBody>
          <a:bodyPr/>
          <a:lstStyle/>
          <a:p>
            <a:r>
              <a:rPr lang="en-US" smtClean="0"/>
              <a:t>NEPC - PPCA IKEJA</a:t>
            </a:r>
            <a:endParaRPr lang="en-US"/>
          </a:p>
        </p:txBody>
      </p:sp>
      <p:sp>
        <p:nvSpPr>
          <p:cNvPr id="5" name="Slide Number Placeholder 4"/>
          <p:cNvSpPr>
            <a:spLocks noGrp="1"/>
          </p:cNvSpPr>
          <p:nvPr>
            <p:ph type="sldNum" sz="quarter" idx="12"/>
          </p:nvPr>
        </p:nvSpPr>
        <p:spPr/>
        <p:txBody>
          <a:bodyPr/>
          <a:lstStyle/>
          <a:p>
            <a:fld id="{4CA219D6-CB7C-42A0-8B1A-0A70FDDF553A}" type="slidenum">
              <a:rPr lang="en-US" smtClean="0"/>
              <a:t>15</a:t>
            </a:fld>
            <a:endParaRPr lang="en-US"/>
          </a:p>
        </p:txBody>
      </p:sp>
      <p:sp>
        <p:nvSpPr>
          <p:cNvPr id="6" name="Date Placeholder 5"/>
          <p:cNvSpPr>
            <a:spLocks noGrp="1"/>
          </p:cNvSpPr>
          <p:nvPr>
            <p:ph type="dt" sz="half" idx="10"/>
          </p:nvPr>
        </p:nvSpPr>
        <p:spPr/>
        <p:txBody>
          <a:bodyPr/>
          <a:lstStyle/>
          <a:p>
            <a:fld id="{46410F23-4AE5-4EA9-B5A1-BD5E780FC673}" type="datetime3">
              <a:rPr lang="en-US" smtClean="0"/>
              <a:t>13 August 2017</a:t>
            </a:fld>
            <a:endParaRPr lang="en-US"/>
          </a:p>
        </p:txBody>
      </p:sp>
      <p:sp>
        <p:nvSpPr>
          <p:cNvPr id="3" name="Rectangle 2"/>
          <p:cNvSpPr/>
          <p:nvPr/>
        </p:nvSpPr>
        <p:spPr>
          <a:xfrm>
            <a:off x="838200" y="1550503"/>
            <a:ext cx="10515599" cy="44792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a:t>
            </a:r>
            <a:endParaRPr lang="en-GB" dirty="0"/>
          </a:p>
        </p:txBody>
      </p:sp>
      <p:sp>
        <p:nvSpPr>
          <p:cNvPr id="9" name="TextBox 8"/>
          <p:cNvSpPr txBox="1"/>
          <p:nvPr/>
        </p:nvSpPr>
        <p:spPr>
          <a:xfrm>
            <a:off x="1047460" y="1756167"/>
            <a:ext cx="9878602" cy="4247317"/>
          </a:xfrm>
          <a:prstGeom prst="rect">
            <a:avLst/>
          </a:prstGeom>
          <a:noFill/>
        </p:spPr>
        <p:txBody>
          <a:bodyPr wrap="none" rtlCol="0">
            <a:spAutoFit/>
          </a:bodyPr>
          <a:lstStyle/>
          <a:p>
            <a:pPr marL="285750" indent="-285750">
              <a:buFont typeface="Wingdings" panose="05000000000000000000" pitchFamily="2" charset="2"/>
              <a:buChar char="q"/>
            </a:pPr>
            <a:r>
              <a:rPr lang="en-GB" b="1" dirty="0" smtClean="0"/>
              <a:t>Document Requirements For Registration as an Exporter</a:t>
            </a:r>
          </a:p>
          <a:p>
            <a:pPr marL="742950" lvl="1" indent="-285750">
              <a:buFont typeface="Wingdings" panose="05000000000000000000" pitchFamily="2" charset="2"/>
              <a:buChar char="v"/>
            </a:pPr>
            <a:r>
              <a:rPr lang="en-GB" b="1" dirty="0" smtClean="0"/>
              <a:t>For Limited Liability Company</a:t>
            </a:r>
            <a:endParaRPr lang="en-GB" dirty="0" smtClean="0"/>
          </a:p>
          <a:p>
            <a:pPr marL="742950" lvl="1" indent="-285750">
              <a:buFont typeface="Wingdings" panose="05000000000000000000" pitchFamily="2" charset="2"/>
              <a:buChar char="§"/>
            </a:pPr>
            <a:r>
              <a:rPr lang="en-GB" dirty="0" smtClean="0"/>
              <a:t>Certificate of Incorporation</a:t>
            </a:r>
          </a:p>
          <a:p>
            <a:pPr marL="742950" lvl="1" indent="-285750">
              <a:buFont typeface="Wingdings" panose="05000000000000000000" pitchFamily="2" charset="2"/>
              <a:buChar char="§"/>
            </a:pPr>
            <a:r>
              <a:rPr lang="en-GB" dirty="0" smtClean="0"/>
              <a:t>Certified True Copy of Form C07 </a:t>
            </a:r>
          </a:p>
          <a:p>
            <a:pPr marL="742950" lvl="1" indent="-285750">
              <a:buFont typeface="Wingdings" panose="05000000000000000000" pitchFamily="2" charset="2"/>
              <a:buChar char="§"/>
            </a:pPr>
            <a:r>
              <a:rPr lang="en-GB" dirty="0" smtClean="0"/>
              <a:t>Certified True Copy of Memorandum and Articles of Association</a:t>
            </a:r>
          </a:p>
          <a:p>
            <a:pPr marL="742950" lvl="1" indent="-285750">
              <a:buFont typeface="Wingdings" panose="05000000000000000000" pitchFamily="2" charset="2"/>
              <a:buChar char="§"/>
            </a:pPr>
            <a:endParaRPr lang="en-GB" dirty="0" smtClean="0"/>
          </a:p>
          <a:p>
            <a:pPr marL="742950" lvl="1" indent="-285750">
              <a:buFont typeface="Wingdings" panose="05000000000000000000" pitchFamily="2" charset="2"/>
              <a:buChar char="v"/>
            </a:pPr>
            <a:r>
              <a:rPr lang="en-GB" b="1" dirty="0" smtClean="0"/>
              <a:t>For Cooperative Society</a:t>
            </a:r>
            <a:endParaRPr lang="en-GB" dirty="0" smtClean="0"/>
          </a:p>
          <a:p>
            <a:pPr marL="742950" lvl="1" indent="-285750">
              <a:buFont typeface="Wingdings" panose="05000000000000000000" pitchFamily="2" charset="2"/>
              <a:buChar char="§"/>
            </a:pPr>
            <a:r>
              <a:rPr lang="en-GB" dirty="0" smtClean="0"/>
              <a:t>Certificate of Registration with the State Ministry of Commerce/Federal Development Authority</a:t>
            </a:r>
          </a:p>
          <a:p>
            <a:pPr marL="742950" lvl="1" indent="-285750">
              <a:buFont typeface="Wingdings" panose="05000000000000000000" pitchFamily="2" charset="2"/>
              <a:buChar char="§"/>
            </a:pPr>
            <a:r>
              <a:rPr lang="en-GB" dirty="0" smtClean="0"/>
              <a:t>Cooperative Bye-Law</a:t>
            </a:r>
          </a:p>
          <a:p>
            <a:pPr lvl="1"/>
            <a:endParaRPr lang="en-GB" dirty="0" smtClean="0"/>
          </a:p>
          <a:p>
            <a:pPr marL="742950" lvl="1" indent="-285750">
              <a:buFont typeface="Wingdings" panose="05000000000000000000" pitchFamily="2" charset="2"/>
              <a:buChar char="v"/>
            </a:pPr>
            <a:r>
              <a:rPr lang="en-GB" b="1" dirty="0" smtClean="0"/>
              <a:t>For Government/Non Government organisations</a:t>
            </a:r>
          </a:p>
          <a:p>
            <a:pPr marL="742950" lvl="1" indent="-285750">
              <a:buFont typeface="Wingdings" panose="05000000000000000000" pitchFamily="2" charset="2"/>
              <a:buChar char="§"/>
            </a:pPr>
            <a:r>
              <a:rPr lang="en-GB" dirty="0" smtClean="0"/>
              <a:t>Certificate of Registration by the corporate Affairs</a:t>
            </a:r>
          </a:p>
          <a:p>
            <a:pPr marL="742950" lvl="1" indent="-285750">
              <a:buFont typeface="Wingdings" panose="05000000000000000000" pitchFamily="2" charset="2"/>
              <a:buChar char="§"/>
            </a:pPr>
            <a:r>
              <a:rPr lang="en-GB" dirty="0" smtClean="0"/>
              <a:t>Articles of Association</a:t>
            </a:r>
          </a:p>
          <a:p>
            <a:pPr marL="742950" lvl="1" indent="-285750">
              <a:buFont typeface="Wingdings" panose="05000000000000000000" pitchFamily="2" charset="2"/>
              <a:buChar char="§"/>
            </a:pPr>
            <a:r>
              <a:rPr lang="en-GB" dirty="0" smtClean="0"/>
              <a:t>Laws establishing the Agency</a:t>
            </a:r>
          </a:p>
          <a:p>
            <a:pPr marL="285750" indent="-285750">
              <a:buFont typeface="Wingdings" panose="05000000000000000000" pitchFamily="2" charset="2"/>
              <a:buChar char="q"/>
            </a:pPr>
            <a:endParaRPr lang="en-GB" b="1" dirty="0"/>
          </a:p>
        </p:txBody>
      </p:sp>
    </p:spTree>
    <p:extLst>
      <p:ext uri="{BB962C8B-B14F-4D97-AF65-F5344CB8AC3E}">
        <p14:creationId xmlns:p14="http://schemas.microsoft.com/office/powerpoint/2010/main" val="1160354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64430"/>
          </a:xfrm>
          <a:solidFill>
            <a:schemeClr val="accent6">
              <a:lumMod val="50000"/>
            </a:schemeClr>
          </a:solidFill>
          <a:ln>
            <a:solidFill>
              <a:schemeClr val="bg1"/>
            </a:solidFill>
          </a:ln>
        </p:spPr>
        <p:txBody>
          <a:bodyPr>
            <a:normAutofit/>
          </a:bodyPr>
          <a:lstStyle/>
          <a:p>
            <a:r>
              <a:rPr lang="en-US" sz="2400" b="1" dirty="0">
                <a:solidFill>
                  <a:schemeClr val="bg1"/>
                </a:solidFill>
              </a:rPr>
              <a:t>EXPORT PROCEDURES </a:t>
            </a:r>
            <a:r>
              <a:rPr lang="en-US" sz="2400" b="1" dirty="0" smtClean="0">
                <a:solidFill>
                  <a:schemeClr val="bg1"/>
                </a:solidFill>
              </a:rPr>
              <a:t>(GENERATING EXPORT ORDER)</a:t>
            </a:r>
            <a:endParaRPr lang="en-US" sz="2400" dirty="0">
              <a:solidFill>
                <a:schemeClr val="bg1"/>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34475" y="365126"/>
            <a:ext cx="2219325" cy="1085850"/>
          </a:xfrm>
        </p:spPr>
      </p:pic>
      <p:sp>
        <p:nvSpPr>
          <p:cNvPr id="4" name="Footer Placeholder 3"/>
          <p:cNvSpPr>
            <a:spLocks noGrp="1"/>
          </p:cNvSpPr>
          <p:nvPr>
            <p:ph type="ftr" sz="quarter" idx="11"/>
          </p:nvPr>
        </p:nvSpPr>
        <p:spPr/>
        <p:txBody>
          <a:bodyPr/>
          <a:lstStyle/>
          <a:p>
            <a:r>
              <a:rPr lang="en-US" smtClean="0"/>
              <a:t>NEPC - PPCA IKEJA</a:t>
            </a:r>
            <a:endParaRPr lang="en-US"/>
          </a:p>
        </p:txBody>
      </p:sp>
      <p:sp>
        <p:nvSpPr>
          <p:cNvPr id="5" name="Slide Number Placeholder 4"/>
          <p:cNvSpPr>
            <a:spLocks noGrp="1"/>
          </p:cNvSpPr>
          <p:nvPr>
            <p:ph type="sldNum" sz="quarter" idx="12"/>
          </p:nvPr>
        </p:nvSpPr>
        <p:spPr/>
        <p:txBody>
          <a:bodyPr/>
          <a:lstStyle/>
          <a:p>
            <a:fld id="{4CA219D6-CB7C-42A0-8B1A-0A70FDDF553A}" type="slidenum">
              <a:rPr lang="en-US" smtClean="0"/>
              <a:t>16</a:t>
            </a:fld>
            <a:endParaRPr lang="en-US"/>
          </a:p>
        </p:txBody>
      </p:sp>
      <p:sp>
        <p:nvSpPr>
          <p:cNvPr id="6" name="Date Placeholder 5"/>
          <p:cNvSpPr>
            <a:spLocks noGrp="1"/>
          </p:cNvSpPr>
          <p:nvPr>
            <p:ph type="dt" sz="half" idx="10"/>
          </p:nvPr>
        </p:nvSpPr>
        <p:spPr/>
        <p:txBody>
          <a:bodyPr/>
          <a:lstStyle/>
          <a:p>
            <a:fld id="{46410F23-4AE5-4EA9-B5A1-BD5E780FC673}" type="datetime3">
              <a:rPr lang="en-US" smtClean="0"/>
              <a:t>13 August 2017</a:t>
            </a:fld>
            <a:endParaRPr lang="en-US"/>
          </a:p>
        </p:txBody>
      </p:sp>
      <p:sp>
        <p:nvSpPr>
          <p:cNvPr id="3" name="Rectangle 2"/>
          <p:cNvSpPr/>
          <p:nvPr/>
        </p:nvSpPr>
        <p:spPr>
          <a:xfrm>
            <a:off x="4104397" y="3244334"/>
            <a:ext cx="3983206" cy="369332"/>
          </a:xfrm>
          <a:prstGeom prst="rect">
            <a:avLst/>
          </a:prstGeom>
        </p:spPr>
        <p:txBody>
          <a:bodyPr wrap="none">
            <a:spAutoFit/>
          </a:bodyPr>
          <a:lstStyle/>
          <a:p>
            <a:r>
              <a:rPr lang="en-US" b="1" dirty="0">
                <a:solidFill>
                  <a:schemeClr val="bg1"/>
                </a:solidFill>
              </a:rPr>
              <a:t>EXPORT PROCEDURES (CONTINUATION)</a:t>
            </a:r>
            <a:endParaRPr lang="en-GB" dirty="0"/>
          </a:p>
        </p:txBody>
      </p:sp>
      <p:sp>
        <p:nvSpPr>
          <p:cNvPr id="8" name="Rectangle 7"/>
          <p:cNvSpPr/>
          <p:nvPr/>
        </p:nvSpPr>
        <p:spPr>
          <a:xfrm>
            <a:off x="838199" y="1450975"/>
            <a:ext cx="10515601" cy="45920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tewksk</a:t>
            </a:r>
            <a:endParaRPr lang="en-GB" dirty="0"/>
          </a:p>
        </p:txBody>
      </p:sp>
      <p:sp>
        <p:nvSpPr>
          <p:cNvPr id="9" name="TextBox 8"/>
          <p:cNvSpPr txBox="1"/>
          <p:nvPr/>
        </p:nvSpPr>
        <p:spPr>
          <a:xfrm>
            <a:off x="825694" y="1497252"/>
            <a:ext cx="10697907" cy="4708981"/>
          </a:xfrm>
          <a:prstGeom prst="rect">
            <a:avLst/>
          </a:prstGeom>
          <a:noFill/>
        </p:spPr>
        <p:txBody>
          <a:bodyPr wrap="square" rtlCol="0">
            <a:spAutoFit/>
          </a:bodyPr>
          <a:lstStyle/>
          <a:p>
            <a:pPr marL="285750" indent="-285750">
              <a:buFont typeface="Wingdings" panose="05000000000000000000" pitchFamily="2" charset="2"/>
              <a:buChar char="q"/>
            </a:pPr>
            <a:r>
              <a:rPr lang="en-GB" sz="2000" b="1" dirty="0" smtClean="0"/>
              <a:t>Basic rules in Export Trade Contract and Negotiations</a:t>
            </a:r>
          </a:p>
          <a:p>
            <a:pPr marL="742950" lvl="1" indent="-285750">
              <a:buFont typeface="Wingdings" panose="05000000000000000000" pitchFamily="2" charset="2"/>
              <a:buChar char="§"/>
            </a:pPr>
            <a:r>
              <a:rPr lang="en-GB" sz="1400" dirty="0" smtClean="0"/>
              <a:t>Effective</a:t>
            </a:r>
            <a:r>
              <a:rPr lang="en-GB" sz="1400" b="1" dirty="0" smtClean="0"/>
              <a:t> Communication</a:t>
            </a:r>
            <a:r>
              <a:rPr lang="en-GB" sz="1400" dirty="0" smtClean="0"/>
              <a:t>:  </a:t>
            </a:r>
          </a:p>
          <a:p>
            <a:pPr lvl="2"/>
            <a:r>
              <a:rPr lang="en-GB" sz="1400" dirty="0" smtClean="0"/>
              <a:t>-  All human activities revolve around communication.</a:t>
            </a:r>
          </a:p>
          <a:p>
            <a:pPr marL="1200150" lvl="2" indent="-285750">
              <a:buFontTx/>
              <a:buChar char="-"/>
            </a:pPr>
            <a:r>
              <a:rPr lang="en-GB" sz="1400" dirty="0" smtClean="0"/>
              <a:t>Communication stimulates interest leading to sustainable export trade relationship.</a:t>
            </a:r>
          </a:p>
          <a:p>
            <a:pPr marL="1200150" lvl="2" indent="-285750">
              <a:buFontTx/>
              <a:buChar char="-"/>
            </a:pPr>
            <a:r>
              <a:rPr lang="en-GB" sz="1400" dirty="0" smtClean="0"/>
              <a:t>It must be courteous, detailed. Written with profession expressions</a:t>
            </a:r>
          </a:p>
          <a:p>
            <a:pPr marL="742950" lvl="1" indent="-285750">
              <a:buFont typeface="Wingdings" panose="05000000000000000000" pitchFamily="2" charset="2"/>
              <a:buChar char="§"/>
            </a:pPr>
            <a:r>
              <a:rPr lang="en-GB" sz="1400" dirty="0" smtClean="0"/>
              <a:t>Proper understanding of the (11) </a:t>
            </a:r>
            <a:r>
              <a:rPr lang="en-GB" sz="1400" b="1" dirty="0" smtClean="0"/>
              <a:t>International Commercial Terms</a:t>
            </a:r>
            <a:r>
              <a:rPr lang="en-GB" sz="1400" dirty="0" smtClean="0"/>
              <a:t> (Incoterms) to ensure that consideration in the contract offer letter</a:t>
            </a:r>
          </a:p>
          <a:p>
            <a:pPr lvl="1"/>
            <a:r>
              <a:rPr lang="en-GB" sz="1400" dirty="0"/>
              <a:t> </a:t>
            </a:r>
            <a:r>
              <a:rPr lang="en-GB" sz="1400" dirty="0" smtClean="0"/>
              <a:t>      is sufficient.</a:t>
            </a:r>
          </a:p>
          <a:p>
            <a:pPr marL="742950" lvl="1" indent="-285750">
              <a:buFont typeface="Wingdings" panose="05000000000000000000" pitchFamily="2" charset="2"/>
              <a:buChar char="§"/>
            </a:pPr>
            <a:r>
              <a:rPr lang="en-GB" sz="1400" dirty="0" smtClean="0"/>
              <a:t>Initiating </a:t>
            </a:r>
            <a:r>
              <a:rPr lang="en-GB" sz="1400" b="1" dirty="0"/>
              <a:t>E</a:t>
            </a:r>
            <a:r>
              <a:rPr lang="en-GB" sz="1400" b="1" dirty="0" smtClean="0"/>
              <a:t>xport </a:t>
            </a:r>
            <a:r>
              <a:rPr lang="en-GB" sz="1400" b="1" dirty="0"/>
              <a:t>T</a:t>
            </a:r>
            <a:r>
              <a:rPr lang="en-GB" sz="1400" b="1" dirty="0" smtClean="0"/>
              <a:t>rade Offer. </a:t>
            </a:r>
            <a:r>
              <a:rPr lang="en-GB" sz="1400" dirty="0" smtClean="0"/>
              <a:t> which includes </a:t>
            </a:r>
          </a:p>
          <a:p>
            <a:pPr marL="1200150" lvl="2" indent="-285750">
              <a:buFont typeface="Wingdings" panose="05000000000000000000" pitchFamily="2" charset="2"/>
              <a:buChar char="§"/>
            </a:pPr>
            <a:r>
              <a:rPr lang="en-GB" sz="1400" dirty="0"/>
              <a:t>D</a:t>
            </a:r>
            <a:r>
              <a:rPr lang="en-GB" sz="1400" dirty="0" smtClean="0"/>
              <a:t>etailed company profile, </a:t>
            </a:r>
          </a:p>
          <a:p>
            <a:pPr marL="1200150" lvl="2" indent="-285750">
              <a:buFont typeface="Wingdings" panose="05000000000000000000" pitchFamily="2" charset="2"/>
              <a:buChar char="§"/>
            </a:pPr>
            <a:r>
              <a:rPr lang="en-GB" sz="1400" dirty="0" smtClean="0"/>
              <a:t>Name of product, nature of product, product contents.</a:t>
            </a:r>
          </a:p>
          <a:p>
            <a:pPr marL="1200150" lvl="2" indent="-285750">
              <a:buFont typeface="Wingdings" panose="05000000000000000000" pitchFamily="2" charset="2"/>
              <a:buChar char="§"/>
            </a:pPr>
            <a:r>
              <a:rPr lang="en-GB" sz="1400" dirty="0"/>
              <a:t>Price and discounts must be well stated</a:t>
            </a:r>
          </a:p>
          <a:p>
            <a:pPr marL="1200150" lvl="2" indent="-285750">
              <a:buFont typeface="Wingdings" panose="05000000000000000000" pitchFamily="2" charset="2"/>
              <a:buChar char="§"/>
            </a:pPr>
            <a:r>
              <a:rPr lang="en-GB" sz="1400" dirty="0"/>
              <a:t>Terms of payment either in Advance payment, confirmed Letter of credit </a:t>
            </a:r>
            <a:r>
              <a:rPr lang="en-GB" sz="1400" dirty="0" smtClean="0"/>
              <a:t>etc.</a:t>
            </a:r>
            <a:endParaRPr lang="en-GB" sz="1400" dirty="0"/>
          </a:p>
          <a:p>
            <a:pPr marL="1200150" lvl="2" indent="-285750">
              <a:buFont typeface="Wingdings" panose="05000000000000000000" pitchFamily="2" charset="2"/>
              <a:buChar char="§"/>
            </a:pPr>
            <a:r>
              <a:rPr lang="en-GB" sz="1400" dirty="0"/>
              <a:t>Delivery </a:t>
            </a:r>
            <a:r>
              <a:rPr lang="en-GB" sz="1400" dirty="0" smtClean="0"/>
              <a:t>terms (time, port of discharge, transportation and </a:t>
            </a:r>
            <a:r>
              <a:rPr lang="en-GB" sz="1400" dirty="0" err="1"/>
              <a:t>S</a:t>
            </a:r>
            <a:r>
              <a:rPr lang="en-GB" sz="1400" dirty="0" err="1" smtClean="0"/>
              <a:t>undary</a:t>
            </a:r>
            <a:r>
              <a:rPr lang="en-GB" sz="1400" dirty="0" smtClean="0"/>
              <a:t> responsibilities</a:t>
            </a:r>
          </a:p>
          <a:p>
            <a:pPr marL="1200150" lvl="2" indent="-285750">
              <a:buFont typeface="Wingdings" panose="05000000000000000000" pitchFamily="2" charset="2"/>
              <a:buChar char="§"/>
            </a:pPr>
            <a:r>
              <a:rPr lang="en-GB" sz="1400" dirty="0" smtClean="0"/>
              <a:t>Annual production capacity</a:t>
            </a:r>
          </a:p>
          <a:p>
            <a:pPr marL="1200150" lvl="2" indent="-285750">
              <a:buFont typeface="Wingdings" panose="05000000000000000000" pitchFamily="2" charset="2"/>
              <a:buChar char="§"/>
            </a:pPr>
            <a:r>
              <a:rPr lang="en-GB" sz="1400" dirty="0" smtClean="0"/>
              <a:t>Name of contact person and corporate referees – Banks, Chamber of Commerce, NEPC.</a:t>
            </a:r>
          </a:p>
          <a:p>
            <a:pPr marL="285750" indent="-285750">
              <a:buFont typeface="Wingdings" panose="05000000000000000000" pitchFamily="2" charset="2"/>
              <a:buChar char="q"/>
            </a:pPr>
            <a:r>
              <a:rPr lang="en-GB" sz="2000" b="1" dirty="0" smtClean="0"/>
              <a:t>Packaging</a:t>
            </a:r>
          </a:p>
          <a:p>
            <a:pPr lvl="1"/>
            <a:r>
              <a:rPr lang="en-GB" sz="1600" dirty="0" smtClean="0"/>
              <a:t>Packaging of products must be at its best to meet the buyers needs - quality &amp; specification</a:t>
            </a:r>
          </a:p>
          <a:p>
            <a:pPr marL="742950" lvl="1" indent="-285750">
              <a:buFont typeface="Wingdings" panose="05000000000000000000" pitchFamily="2" charset="2"/>
              <a:buChar char="§"/>
            </a:pPr>
            <a:r>
              <a:rPr lang="en-GB" sz="1600" dirty="0" smtClean="0"/>
              <a:t>Agricultural Produce can either be packaged in boxes, bags, loose export etc. i.e. box primary, secondary or tertiary form</a:t>
            </a:r>
          </a:p>
          <a:p>
            <a:pPr marL="742950" lvl="1" indent="-285750">
              <a:buFont typeface="Wingdings" panose="05000000000000000000" pitchFamily="2" charset="2"/>
              <a:buChar char="§"/>
            </a:pPr>
            <a:r>
              <a:rPr lang="en-GB" sz="1600" dirty="0" smtClean="0"/>
              <a:t>Manufactured Products should either be in primary secondary or tertiary forms.</a:t>
            </a:r>
          </a:p>
        </p:txBody>
      </p:sp>
    </p:spTree>
    <p:extLst>
      <p:ext uri="{BB962C8B-B14F-4D97-AF65-F5344CB8AC3E}">
        <p14:creationId xmlns:p14="http://schemas.microsoft.com/office/powerpoint/2010/main" val="4119792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64430"/>
          </a:xfrm>
          <a:solidFill>
            <a:schemeClr val="accent6">
              <a:lumMod val="50000"/>
            </a:schemeClr>
          </a:solidFill>
          <a:ln>
            <a:solidFill>
              <a:schemeClr val="bg1"/>
            </a:solidFill>
          </a:ln>
        </p:spPr>
        <p:txBody>
          <a:bodyPr>
            <a:normAutofit/>
          </a:bodyPr>
          <a:lstStyle/>
          <a:p>
            <a:r>
              <a:rPr lang="en-US" sz="2400" b="1" dirty="0">
                <a:solidFill>
                  <a:schemeClr val="bg1"/>
                </a:solidFill>
              </a:rPr>
              <a:t>EXPORT PROCEDURES </a:t>
            </a:r>
            <a:r>
              <a:rPr lang="en-US" sz="2400" b="1" dirty="0" smtClean="0">
                <a:solidFill>
                  <a:schemeClr val="bg1"/>
                </a:solidFill>
              </a:rPr>
              <a:t>(GENERATING EXPORT ORDER)</a:t>
            </a:r>
            <a:endParaRPr lang="en-US" sz="2400" dirty="0">
              <a:solidFill>
                <a:schemeClr val="bg1"/>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34475" y="365126"/>
            <a:ext cx="2219325" cy="1085850"/>
          </a:xfrm>
        </p:spPr>
      </p:pic>
      <p:sp>
        <p:nvSpPr>
          <p:cNvPr id="4" name="Footer Placeholder 3"/>
          <p:cNvSpPr>
            <a:spLocks noGrp="1"/>
          </p:cNvSpPr>
          <p:nvPr>
            <p:ph type="ftr" sz="quarter" idx="11"/>
          </p:nvPr>
        </p:nvSpPr>
        <p:spPr/>
        <p:txBody>
          <a:bodyPr/>
          <a:lstStyle/>
          <a:p>
            <a:r>
              <a:rPr lang="en-US" smtClean="0"/>
              <a:t>NEPC - PPCA IKEJA</a:t>
            </a:r>
            <a:endParaRPr lang="en-US"/>
          </a:p>
        </p:txBody>
      </p:sp>
      <p:sp>
        <p:nvSpPr>
          <p:cNvPr id="5" name="Slide Number Placeholder 4"/>
          <p:cNvSpPr>
            <a:spLocks noGrp="1"/>
          </p:cNvSpPr>
          <p:nvPr>
            <p:ph type="sldNum" sz="quarter" idx="12"/>
          </p:nvPr>
        </p:nvSpPr>
        <p:spPr/>
        <p:txBody>
          <a:bodyPr/>
          <a:lstStyle/>
          <a:p>
            <a:fld id="{4CA219D6-CB7C-42A0-8B1A-0A70FDDF553A}" type="slidenum">
              <a:rPr lang="en-US" smtClean="0"/>
              <a:t>17</a:t>
            </a:fld>
            <a:endParaRPr lang="en-US"/>
          </a:p>
        </p:txBody>
      </p:sp>
      <p:sp>
        <p:nvSpPr>
          <p:cNvPr id="6" name="Date Placeholder 5"/>
          <p:cNvSpPr>
            <a:spLocks noGrp="1"/>
          </p:cNvSpPr>
          <p:nvPr>
            <p:ph type="dt" sz="half" idx="10"/>
          </p:nvPr>
        </p:nvSpPr>
        <p:spPr/>
        <p:txBody>
          <a:bodyPr/>
          <a:lstStyle/>
          <a:p>
            <a:fld id="{46410F23-4AE5-4EA9-B5A1-BD5E780FC673}" type="datetime3">
              <a:rPr lang="en-US" smtClean="0"/>
              <a:t>13 August 2017</a:t>
            </a:fld>
            <a:endParaRPr lang="en-US"/>
          </a:p>
        </p:txBody>
      </p:sp>
      <p:sp>
        <p:nvSpPr>
          <p:cNvPr id="3" name="Rectangle 2"/>
          <p:cNvSpPr/>
          <p:nvPr/>
        </p:nvSpPr>
        <p:spPr>
          <a:xfrm>
            <a:off x="4104397" y="3244334"/>
            <a:ext cx="3983206" cy="369332"/>
          </a:xfrm>
          <a:prstGeom prst="rect">
            <a:avLst/>
          </a:prstGeom>
        </p:spPr>
        <p:txBody>
          <a:bodyPr wrap="none">
            <a:spAutoFit/>
          </a:bodyPr>
          <a:lstStyle/>
          <a:p>
            <a:r>
              <a:rPr lang="en-US" b="1" dirty="0">
                <a:solidFill>
                  <a:schemeClr val="bg1"/>
                </a:solidFill>
              </a:rPr>
              <a:t>EXPORT PROCEDURES (CONTINUATION)</a:t>
            </a:r>
            <a:endParaRPr lang="en-GB" dirty="0"/>
          </a:p>
        </p:txBody>
      </p:sp>
      <p:sp>
        <p:nvSpPr>
          <p:cNvPr id="8" name="Rectangle 7"/>
          <p:cNvSpPr/>
          <p:nvPr/>
        </p:nvSpPr>
        <p:spPr>
          <a:xfrm>
            <a:off x="838199" y="1450975"/>
            <a:ext cx="10515601" cy="45920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tewksk</a:t>
            </a:r>
            <a:endParaRPr lang="en-GB" dirty="0"/>
          </a:p>
        </p:txBody>
      </p:sp>
      <p:sp>
        <p:nvSpPr>
          <p:cNvPr id="9" name="TextBox 8"/>
          <p:cNvSpPr txBox="1"/>
          <p:nvPr/>
        </p:nvSpPr>
        <p:spPr>
          <a:xfrm>
            <a:off x="825694" y="1497252"/>
            <a:ext cx="10697907" cy="3354765"/>
          </a:xfrm>
          <a:prstGeom prst="rect">
            <a:avLst/>
          </a:prstGeom>
          <a:noFill/>
        </p:spPr>
        <p:txBody>
          <a:bodyPr wrap="square" rtlCol="0">
            <a:spAutoFit/>
          </a:bodyPr>
          <a:lstStyle/>
          <a:p>
            <a:pPr marL="285750" indent="-285750">
              <a:buFont typeface="Wingdings" panose="05000000000000000000" pitchFamily="2" charset="2"/>
              <a:buChar char="q"/>
            </a:pPr>
            <a:r>
              <a:rPr lang="en-GB" sz="2000" b="1" dirty="0" smtClean="0"/>
              <a:t>Export Market Linkage</a:t>
            </a:r>
          </a:p>
          <a:p>
            <a:pPr marL="800100" lvl="1" indent="-342900">
              <a:buFont typeface="Wingdings" panose="05000000000000000000" pitchFamily="2" charset="2"/>
              <a:buChar char="§"/>
            </a:pPr>
            <a:r>
              <a:rPr lang="en-GB" sz="1600" dirty="0" smtClean="0"/>
              <a:t>Participation in International Trade Fairs/Exhibitions/Shows (local and International)</a:t>
            </a:r>
          </a:p>
          <a:p>
            <a:pPr marL="800100" lvl="1" indent="-342900">
              <a:buFont typeface="Wingdings" panose="05000000000000000000" pitchFamily="2" charset="2"/>
              <a:buChar char="§"/>
            </a:pPr>
            <a:r>
              <a:rPr lang="en-GB" sz="1600" dirty="0" smtClean="0"/>
              <a:t>Trade Missions which occur when group of people from a particular country meet their counterparts to find ways of exploring and entering foreign markets   </a:t>
            </a:r>
          </a:p>
          <a:p>
            <a:pPr marL="800100" lvl="1" indent="-342900">
              <a:buFont typeface="Wingdings" panose="05000000000000000000" pitchFamily="2" charset="2"/>
              <a:buChar char="§"/>
            </a:pPr>
            <a:r>
              <a:rPr lang="en-GB" sz="1600" dirty="0" smtClean="0"/>
              <a:t>Contact Promotion/Buyer seller meets when producers/manufacturers of a particular product in same industry arrange to meet their foreign buyers to transact business.</a:t>
            </a:r>
          </a:p>
          <a:p>
            <a:pPr marL="800100" lvl="1" indent="-342900">
              <a:buFont typeface="Wingdings" panose="05000000000000000000" pitchFamily="2" charset="2"/>
              <a:buChar char="§"/>
            </a:pPr>
            <a:r>
              <a:rPr lang="en-GB" sz="1600" dirty="0" smtClean="0"/>
              <a:t>B2B sites on-line – www.tradinglot.com, alibaba.com, globalbuyersonline.com, globalresourceonline.com, tradekey.com, tradeford.com, germanybusinesshub.com, b2bbyt.com, globaltrade.net, worldbid.com, globalsources.com, go4worldbusiness.com, itrademarket.com, unicomex.com.br, thaitrade.com, importexportplatform.com </a:t>
            </a:r>
            <a:r>
              <a:rPr lang="en-GB" sz="1600" dirty="0" err="1" smtClean="0"/>
              <a:t>etc</a:t>
            </a:r>
            <a:endParaRPr lang="en-GB" sz="1600" dirty="0" smtClean="0"/>
          </a:p>
          <a:p>
            <a:pPr marL="800100" lvl="1" indent="-342900">
              <a:buFont typeface="Wingdings" panose="05000000000000000000" pitchFamily="2" charset="2"/>
              <a:buChar char="§"/>
            </a:pPr>
            <a:r>
              <a:rPr lang="en-GB" sz="1600" dirty="0" smtClean="0"/>
              <a:t>Trade Promotion Organisations – </a:t>
            </a:r>
            <a:r>
              <a:rPr lang="en-GB" sz="1600" dirty="0" err="1" smtClean="0"/>
              <a:t>Jethro</a:t>
            </a:r>
            <a:r>
              <a:rPr lang="en-GB" sz="1600" dirty="0" smtClean="0"/>
              <a:t>, CBC, International Trade </a:t>
            </a:r>
            <a:r>
              <a:rPr lang="en-GB" sz="1600" dirty="0" err="1" smtClean="0"/>
              <a:t>Center</a:t>
            </a:r>
            <a:r>
              <a:rPr lang="en-GB" sz="1600" dirty="0" smtClean="0"/>
              <a:t> (ITC)</a:t>
            </a:r>
          </a:p>
          <a:p>
            <a:pPr marL="800100" lvl="1" indent="-342900">
              <a:buFont typeface="Wingdings" panose="05000000000000000000" pitchFamily="2" charset="2"/>
              <a:buChar char="§"/>
            </a:pPr>
            <a:r>
              <a:rPr lang="en-GB" sz="1600" dirty="0" smtClean="0"/>
              <a:t>Trade Magazines e.g. Export Forum, Wade Trade</a:t>
            </a:r>
          </a:p>
          <a:p>
            <a:endParaRPr lang="en-GB" sz="1600" dirty="0" smtClean="0"/>
          </a:p>
        </p:txBody>
      </p:sp>
    </p:spTree>
    <p:extLst>
      <p:ext uri="{BB962C8B-B14F-4D97-AF65-F5344CB8AC3E}">
        <p14:creationId xmlns:p14="http://schemas.microsoft.com/office/powerpoint/2010/main" val="1671605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64430"/>
          </a:xfrm>
          <a:solidFill>
            <a:schemeClr val="accent6">
              <a:lumMod val="50000"/>
            </a:schemeClr>
          </a:solidFill>
          <a:ln>
            <a:solidFill>
              <a:schemeClr val="bg1"/>
            </a:solidFill>
          </a:ln>
        </p:spPr>
        <p:txBody>
          <a:bodyPr>
            <a:normAutofit/>
          </a:bodyPr>
          <a:lstStyle/>
          <a:p>
            <a:r>
              <a:rPr lang="en-US" sz="2400" b="1" dirty="0">
                <a:solidFill>
                  <a:schemeClr val="bg1"/>
                </a:solidFill>
              </a:rPr>
              <a:t>EXPORT PROCEDURES (CONTINUATION)</a:t>
            </a:r>
            <a:endParaRPr lang="en-US" sz="2400" dirty="0">
              <a:solidFill>
                <a:schemeClr val="bg1"/>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34475" y="365126"/>
            <a:ext cx="2219325" cy="1085850"/>
          </a:xfrm>
        </p:spPr>
      </p:pic>
      <p:sp>
        <p:nvSpPr>
          <p:cNvPr id="4" name="Footer Placeholder 3"/>
          <p:cNvSpPr>
            <a:spLocks noGrp="1"/>
          </p:cNvSpPr>
          <p:nvPr>
            <p:ph type="ftr" sz="quarter" idx="11"/>
          </p:nvPr>
        </p:nvSpPr>
        <p:spPr/>
        <p:txBody>
          <a:bodyPr/>
          <a:lstStyle/>
          <a:p>
            <a:r>
              <a:rPr lang="en-US" smtClean="0"/>
              <a:t>NEPC - PPCA IKEJA</a:t>
            </a:r>
            <a:endParaRPr lang="en-US"/>
          </a:p>
        </p:txBody>
      </p:sp>
      <p:sp>
        <p:nvSpPr>
          <p:cNvPr id="5" name="Slide Number Placeholder 4"/>
          <p:cNvSpPr>
            <a:spLocks noGrp="1"/>
          </p:cNvSpPr>
          <p:nvPr>
            <p:ph type="sldNum" sz="quarter" idx="12"/>
          </p:nvPr>
        </p:nvSpPr>
        <p:spPr/>
        <p:txBody>
          <a:bodyPr/>
          <a:lstStyle/>
          <a:p>
            <a:fld id="{4CA219D6-CB7C-42A0-8B1A-0A70FDDF553A}" type="slidenum">
              <a:rPr lang="en-US" smtClean="0"/>
              <a:t>18</a:t>
            </a:fld>
            <a:endParaRPr lang="en-US"/>
          </a:p>
        </p:txBody>
      </p:sp>
      <p:sp>
        <p:nvSpPr>
          <p:cNvPr id="6" name="Date Placeholder 5"/>
          <p:cNvSpPr>
            <a:spLocks noGrp="1"/>
          </p:cNvSpPr>
          <p:nvPr>
            <p:ph type="dt" sz="half" idx="10"/>
          </p:nvPr>
        </p:nvSpPr>
        <p:spPr/>
        <p:txBody>
          <a:bodyPr/>
          <a:lstStyle/>
          <a:p>
            <a:fld id="{46410F23-4AE5-4EA9-B5A1-BD5E780FC673}" type="datetime3">
              <a:rPr lang="en-US" smtClean="0"/>
              <a:t>13 August 2017</a:t>
            </a:fld>
            <a:endParaRPr lang="en-US"/>
          </a:p>
        </p:txBody>
      </p:sp>
      <p:sp>
        <p:nvSpPr>
          <p:cNvPr id="3" name="Rectangle 2"/>
          <p:cNvSpPr/>
          <p:nvPr/>
        </p:nvSpPr>
        <p:spPr>
          <a:xfrm>
            <a:off x="4104397" y="3244334"/>
            <a:ext cx="3983206" cy="369332"/>
          </a:xfrm>
          <a:prstGeom prst="rect">
            <a:avLst/>
          </a:prstGeom>
        </p:spPr>
        <p:txBody>
          <a:bodyPr wrap="none">
            <a:spAutoFit/>
          </a:bodyPr>
          <a:lstStyle/>
          <a:p>
            <a:r>
              <a:rPr lang="en-US" b="1" dirty="0">
                <a:solidFill>
                  <a:schemeClr val="bg1"/>
                </a:solidFill>
              </a:rPr>
              <a:t>EXPORT PROCEDURES (CONTINUATION)</a:t>
            </a:r>
            <a:endParaRPr lang="en-GB" dirty="0"/>
          </a:p>
        </p:txBody>
      </p:sp>
      <p:sp>
        <p:nvSpPr>
          <p:cNvPr id="8" name="Rectangle 7"/>
          <p:cNvSpPr/>
          <p:nvPr/>
        </p:nvSpPr>
        <p:spPr>
          <a:xfrm>
            <a:off x="838199" y="1450975"/>
            <a:ext cx="10515601" cy="45920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tewksk</a:t>
            </a:r>
            <a:endParaRPr lang="en-GB" dirty="0"/>
          </a:p>
        </p:txBody>
      </p:sp>
      <p:sp>
        <p:nvSpPr>
          <p:cNvPr id="9" name="TextBox 8"/>
          <p:cNvSpPr txBox="1"/>
          <p:nvPr/>
        </p:nvSpPr>
        <p:spPr>
          <a:xfrm>
            <a:off x="825694" y="1497252"/>
            <a:ext cx="10697907" cy="4062651"/>
          </a:xfrm>
          <a:prstGeom prst="rect">
            <a:avLst/>
          </a:prstGeom>
          <a:noFill/>
        </p:spPr>
        <p:txBody>
          <a:bodyPr wrap="square" rtlCol="0">
            <a:spAutoFit/>
          </a:bodyPr>
          <a:lstStyle/>
          <a:p>
            <a:pPr marL="285750" indent="-285750">
              <a:buFont typeface="Wingdings" panose="05000000000000000000" pitchFamily="2" charset="2"/>
              <a:buChar char="q"/>
            </a:pPr>
            <a:r>
              <a:rPr lang="en-GB" sz="2000" b="1" dirty="0"/>
              <a:t>Post Order Transactions</a:t>
            </a:r>
          </a:p>
          <a:p>
            <a:pPr marL="1200150" lvl="2" indent="-285750">
              <a:buFontTx/>
              <a:buChar char="-"/>
            </a:pPr>
            <a:r>
              <a:rPr lang="en-GB" sz="1600" dirty="0"/>
              <a:t>Confirm acceptance of buyers order to be sure conformity with agreements</a:t>
            </a:r>
          </a:p>
          <a:p>
            <a:pPr marL="1200150" lvl="2" indent="-285750">
              <a:buFontTx/>
              <a:buChar char="-"/>
            </a:pPr>
            <a:r>
              <a:rPr lang="en-GB" sz="1600" dirty="0"/>
              <a:t>Issue pro-forma invoice and find out if buyer requires other documents</a:t>
            </a:r>
          </a:p>
          <a:p>
            <a:pPr marL="1200150" lvl="2" indent="-285750">
              <a:buFontTx/>
              <a:buChar char="-"/>
            </a:pPr>
            <a:r>
              <a:rPr lang="en-GB" sz="1600" dirty="0"/>
              <a:t>Check payment terms</a:t>
            </a:r>
          </a:p>
          <a:p>
            <a:pPr marL="1200150" lvl="2" indent="-285750">
              <a:buFontTx/>
              <a:buChar char="-"/>
            </a:pPr>
            <a:r>
              <a:rPr lang="en-GB" sz="1600" dirty="0"/>
              <a:t>Register as an exporter with NEPC</a:t>
            </a:r>
          </a:p>
          <a:p>
            <a:pPr marL="1200150" lvl="2" indent="-285750">
              <a:buFontTx/>
              <a:buChar char="-"/>
            </a:pPr>
            <a:r>
              <a:rPr lang="en-GB" sz="1600" dirty="0"/>
              <a:t>Certify the quality of your products with SON, NAFDAC, NAQCS, FDF, SGS, </a:t>
            </a:r>
            <a:r>
              <a:rPr lang="en-GB" sz="1600" dirty="0" err="1" smtClean="0"/>
              <a:t>Cotechna</a:t>
            </a:r>
            <a:r>
              <a:rPr lang="en-GB" sz="1600" dirty="0" smtClean="0"/>
              <a:t>, </a:t>
            </a:r>
            <a:r>
              <a:rPr lang="en-GB" sz="1600" dirty="0"/>
              <a:t>Swede Control, FDA, USDA, APHIS etc.</a:t>
            </a:r>
          </a:p>
          <a:p>
            <a:pPr marL="1200150" lvl="2" indent="-285750">
              <a:buFontTx/>
              <a:buChar char="-"/>
            </a:pPr>
            <a:r>
              <a:rPr lang="en-GB" sz="1600" dirty="0"/>
              <a:t>Collect Non-oil Export Data Form from NEPC</a:t>
            </a:r>
          </a:p>
          <a:p>
            <a:pPr marL="1200150" lvl="2" indent="-285750">
              <a:buFontTx/>
              <a:buChar char="-"/>
            </a:pPr>
            <a:r>
              <a:rPr lang="en-GB" sz="1600" dirty="0"/>
              <a:t>Open a </a:t>
            </a:r>
            <a:r>
              <a:rPr lang="en-GB" sz="1600" b="1" dirty="0"/>
              <a:t>Domiciliary account </a:t>
            </a:r>
            <a:r>
              <a:rPr lang="en-GB" sz="1600" dirty="0"/>
              <a:t>with a commercial bank, collect and fill Nigerian Export Proceeds Form (Form NXP)</a:t>
            </a:r>
          </a:p>
          <a:p>
            <a:pPr marL="1200150" lvl="2" indent="-285750">
              <a:buFontTx/>
              <a:buChar char="-"/>
            </a:pPr>
            <a:r>
              <a:rPr lang="en-GB" sz="1600" dirty="0"/>
              <a:t>Obtain Clean Certificate of Inspection (CCI) from Carmine Assayer or </a:t>
            </a:r>
            <a:r>
              <a:rPr lang="en-GB" sz="1600" dirty="0" err="1"/>
              <a:t>Neroli</a:t>
            </a:r>
            <a:r>
              <a:rPr lang="en-GB" sz="1600" dirty="0"/>
              <a:t> Technologies Ltd after physical inspection of the products by either of the Pre-Shipment Inspection Agents.</a:t>
            </a:r>
          </a:p>
          <a:p>
            <a:pPr marL="1200150" lvl="2" indent="-285750">
              <a:buFontTx/>
              <a:buChar char="-"/>
            </a:pPr>
            <a:r>
              <a:rPr lang="en-GB" sz="1600" dirty="0"/>
              <a:t>Obtain and complete Single Good Declaration (SGD Form) from Nigerian Customs Service</a:t>
            </a:r>
          </a:p>
          <a:p>
            <a:pPr marL="1200150" lvl="2" indent="-285750">
              <a:buFontTx/>
              <a:buChar char="-"/>
            </a:pPr>
            <a:r>
              <a:rPr lang="en-GB" sz="1600" dirty="0"/>
              <a:t>Shipment </a:t>
            </a:r>
            <a:r>
              <a:rPr lang="en-GB" sz="1600" dirty="0" smtClean="0"/>
              <a:t>– Identify Carrier, forward export </a:t>
            </a:r>
            <a:r>
              <a:rPr lang="en-GB" sz="1600" dirty="0"/>
              <a:t>product through a carrier (Clearing and Forwarding Agents) considering perishability and </a:t>
            </a:r>
            <a:r>
              <a:rPr lang="en-GB" sz="1600" dirty="0" smtClean="0"/>
              <a:t>distance.</a:t>
            </a:r>
            <a:endParaRPr lang="en-GB" sz="1600" dirty="0"/>
          </a:p>
          <a:p>
            <a:pPr lvl="2"/>
            <a:r>
              <a:rPr lang="en-GB" sz="1600" dirty="0"/>
              <a:t>-      Repatriate Export Proceeds </a:t>
            </a:r>
            <a:r>
              <a:rPr lang="en-GB" sz="1600" dirty="0" smtClean="0"/>
              <a:t>and </a:t>
            </a:r>
            <a:r>
              <a:rPr lang="en-GB" sz="1600" dirty="0"/>
              <a:t>collect evidence from the bank</a:t>
            </a:r>
          </a:p>
          <a:p>
            <a:endParaRPr lang="en-GB" sz="1400" b="1" dirty="0" smtClean="0"/>
          </a:p>
        </p:txBody>
      </p:sp>
    </p:spTree>
    <p:extLst>
      <p:ext uri="{BB962C8B-B14F-4D97-AF65-F5344CB8AC3E}">
        <p14:creationId xmlns:p14="http://schemas.microsoft.com/office/powerpoint/2010/main" val="3315637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64430"/>
          </a:xfrm>
          <a:solidFill>
            <a:schemeClr val="accent6">
              <a:lumMod val="50000"/>
            </a:schemeClr>
          </a:solidFill>
          <a:ln>
            <a:solidFill>
              <a:schemeClr val="bg1"/>
            </a:solidFill>
          </a:ln>
        </p:spPr>
        <p:txBody>
          <a:bodyPr>
            <a:normAutofit/>
          </a:bodyPr>
          <a:lstStyle/>
          <a:p>
            <a:r>
              <a:rPr lang="en-US" sz="4000" b="1" dirty="0" smtClean="0">
                <a:solidFill>
                  <a:schemeClr val="bg1"/>
                </a:solidFill>
              </a:rPr>
              <a:t>EXPORT DOCUMENTATION (SHIPMENT)</a:t>
            </a:r>
            <a:endParaRPr lang="en-US" sz="4000" b="1" dirty="0">
              <a:solidFill>
                <a:schemeClr val="bg1"/>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34475" y="365126"/>
            <a:ext cx="2219325" cy="1085850"/>
          </a:xfrm>
        </p:spPr>
      </p:pic>
      <p:sp>
        <p:nvSpPr>
          <p:cNvPr id="4" name="Footer Placeholder 3"/>
          <p:cNvSpPr>
            <a:spLocks noGrp="1"/>
          </p:cNvSpPr>
          <p:nvPr>
            <p:ph type="ftr" sz="quarter" idx="11"/>
          </p:nvPr>
        </p:nvSpPr>
        <p:spPr/>
        <p:txBody>
          <a:bodyPr/>
          <a:lstStyle/>
          <a:p>
            <a:r>
              <a:rPr lang="en-US" smtClean="0"/>
              <a:t>NEPC - PPCA IKEJA</a:t>
            </a:r>
            <a:endParaRPr lang="en-US"/>
          </a:p>
        </p:txBody>
      </p:sp>
      <p:sp>
        <p:nvSpPr>
          <p:cNvPr id="5" name="Slide Number Placeholder 4"/>
          <p:cNvSpPr>
            <a:spLocks noGrp="1"/>
          </p:cNvSpPr>
          <p:nvPr>
            <p:ph type="sldNum" sz="quarter" idx="12"/>
          </p:nvPr>
        </p:nvSpPr>
        <p:spPr/>
        <p:txBody>
          <a:bodyPr/>
          <a:lstStyle/>
          <a:p>
            <a:fld id="{4CA219D6-CB7C-42A0-8B1A-0A70FDDF553A}" type="slidenum">
              <a:rPr lang="en-US" smtClean="0"/>
              <a:t>19</a:t>
            </a:fld>
            <a:endParaRPr lang="en-US"/>
          </a:p>
        </p:txBody>
      </p:sp>
      <p:sp>
        <p:nvSpPr>
          <p:cNvPr id="6" name="Date Placeholder 5"/>
          <p:cNvSpPr>
            <a:spLocks noGrp="1"/>
          </p:cNvSpPr>
          <p:nvPr>
            <p:ph type="dt" sz="half" idx="10"/>
          </p:nvPr>
        </p:nvSpPr>
        <p:spPr/>
        <p:txBody>
          <a:bodyPr/>
          <a:lstStyle/>
          <a:p>
            <a:fld id="{46410F23-4AE5-4EA9-B5A1-BD5E780FC673}" type="datetime3">
              <a:rPr lang="en-US" smtClean="0"/>
              <a:t>13 August 2017</a:t>
            </a:fld>
            <a:endParaRPr lang="en-US"/>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0695"/>
          <a:stretch/>
        </p:blipFill>
        <p:spPr bwMode="auto">
          <a:xfrm>
            <a:off x="920224" y="1450976"/>
            <a:ext cx="10433575" cy="471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1550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05706"/>
          </a:xfrm>
          <a:solidFill>
            <a:schemeClr val="accent6">
              <a:lumMod val="50000"/>
            </a:schemeClr>
          </a:solidFill>
          <a:ln>
            <a:solidFill>
              <a:schemeClr val="bg1"/>
            </a:solidFill>
          </a:ln>
        </p:spPr>
        <p:txBody>
          <a:bodyPr>
            <a:normAutofit/>
          </a:bodyPr>
          <a:lstStyle/>
          <a:p>
            <a:r>
              <a:rPr lang="en-US" b="1" dirty="0" smtClean="0">
                <a:solidFill>
                  <a:schemeClr val="bg1"/>
                </a:solidFill>
              </a:rPr>
              <a:t> OUTLINE</a:t>
            </a:r>
            <a:endParaRPr lang="en-US" b="1" dirty="0">
              <a:solidFill>
                <a:schemeClr val="bg1"/>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34474" y="365126"/>
            <a:ext cx="2219325" cy="1205706"/>
          </a:xfrm>
        </p:spPr>
      </p:pic>
      <p:sp>
        <p:nvSpPr>
          <p:cNvPr id="4" name="Footer Placeholder 3"/>
          <p:cNvSpPr>
            <a:spLocks noGrp="1"/>
          </p:cNvSpPr>
          <p:nvPr>
            <p:ph type="ftr" sz="quarter" idx="11"/>
          </p:nvPr>
        </p:nvSpPr>
        <p:spPr/>
        <p:txBody>
          <a:bodyPr/>
          <a:lstStyle/>
          <a:p>
            <a:r>
              <a:rPr lang="en-US" dirty="0" smtClean="0"/>
              <a:t>NEPC - PPCA IKEJA</a:t>
            </a:r>
            <a:endParaRPr lang="en-US" dirty="0"/>
          </a:p>
        </p:txBody>
      </p:sp>
      <p:sp>
        <p:nvSpPr>
          <p:cNvPr id="5" name="Slide Number Placeholder 4"/>
          <p:cNvSpPr>
            <a:spLocks noGrp="1"/>
          </p:cNvSpPr>
          <p:nvPr>
            <p:ph type="sldNum" sz="quarter" idx="12"/>
          </p:nvPr>
        </p:nvSpPr>
        <p:spPr/>
        <p:txBody>
          <a:bodyPr/>
          <a:lstStyle/>
          <a:p>
            <a:fld id="{4CA219D6-CB7C-42A0-8B1A-0A70FDDF553A}" type="slidenum">
              <a:rPr lang="en-US" smtClean="0"/>
              <a:t>2</a:t>
            </a:fld>
            <a:endParaRPr lang="en-US"/>
          </a:p>
        </p:txBody>
      </p:sp>
      <p:sp>
        <p:nvSpPr>
          <p:cNvPr id="6" name="Date Placeholder 5"/>
          <p:cNvSpPr>
            <a:spLocks noGrp="1"/>
          </p:cNvSpPr>
          <p:nvPr>
            <p:ph type="dt" sz="half" idx="10"/>
          </p:nvPr>
        </p:nvSpPr>
        <p:spPr/>
        <p:txBody>
          <a:bodyPr/>
          <a:lstStyle/>
          <a:p>
            <a:fld id="{BEC8EE74-FC74-42D0-AD99-BB474D9615A0}" type="datetime3">
              <a:rPr lang="en-US" smtClean="0"/>
              <a:t>13 August 2017</a:t>
            </a:fld>
            <a:endParaRPr lang="en-US"/>
          </a:p>
        </p:txBody>
      </p:sp>
      <p:sp>
        <p:nvSpPr>
          <p:cNvPr id="3" name="TextBox 2"/>
          <p:cNvSpPr txBox="1"/>
          <p:nvPr/>
        </p:nvSpPr>
        <p:spPr>
          <a:xfrm>
            <a:off x="838200" y="2322285"/>
            <a:ext cx="10515599" cy="369332"/>
          </a:xfrm>
          <a:prstGeom prst="rect">
            <a:avLst/>
          </a:prstGeom>
          <a:noFill/>
        </p:spPr>
        <p:txBody>
          <a:bodyPr wrap="square" rtlCol="0">
            <a:spAutoFit/>
          </a:bodyPr>
          <a:lstStyle/>
          <a:p>
            <a:endParaRPr lang="en-US" dirty="0"/>
          </a:p>
        </p:txBody>
      </p:sp>
      <p:sp>
        <p:nvSpPr>
          <p:cNvPr id="8" name="Rectangle 7"/>
          <p:cNvSpPr/>
          <p:nvPr/>
        </p:nvSpPr>
        <p:spPr>
          <a:xfrm>
            <a:off x="6003632" y="2967335"/>
            <a:ext cx="184730" cy="923330"/>
          </a:xfrm>
          <a:prstGeom prst="rect">
            <a:avLst/>
          </a:prstGeom>
          <a:noFill/>
        </p:spPr>
        <p:txBody>
          <a:bodyPr wrap="none" lIns="91440" tIns="45720" rIns="91440" bIns="45720">
            <a:sp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975361" y="2118360"/>
            <a:ext cx="10378438" cy="923330"/>
          </a:xfrm>
          <a:prstGeom prst="rect">
            <a:avLst/>
          </a:prstGeom>
          <a:noFill/>
        </p:spPr>
        <p:txBody>
          <a:bodyPr wrap="square" lIns="91440" tIns="45720" rIns="91440" bIns="45720">
            <a:spAutoFit/>
          </a:bodyPr>
          <a:lstStyle/>
          <a:p>
            <a:r>
              <a:rPr lang="en-US" sz="5400" dirty="0" smtClean="0">
                <a:ln w="0"/>
                <a:effectLst>
                  <a:outerShdw blurRad="38100" dist="19050" dir="2700000" algn="tl" rotWithShape="0">
                    <a:schemeClr val="dk1">
                      <a:alpha val="40000"/>
                    </a:schemeClr>
                  </a:outerShdw>
                </a:effectLst>
              </a:rPr>
              <a:t> </a:t>
            </a:r>
            <a:endParaRPr lang="en-US" sz="5400" cap="none" spc="0" dirty="0">
              <a:ln w="0"/>
              <a:solidFill>
                <a:schemeClr val="tx1"/>
              </a:solidFill>
              <a:effectLst>
                <a:outerShdw blurRad="38100" dist="19050" dir="2700000" algn="tl" rotWithShape="0">
                  <a:schemeClr val="dk1">
                    <a:alpha val="40000"/>
                  </a:schemeClr>
                </a:outerShdw>
              </a:effectLst>
            </a:endParaRPr>
          </a:p>
        </p:txBody>
      </p:sp>
      <p:sp>
        <p:nvSpPr>
          <p:cNvPr id="10" name="Rectangle 9"/>
          <p:cNvSpPr/>
          <p:nvPr/>
        </p:nvSpPr>
        <p:spPr>
          <a:xfrm>
            <a:off x="944880" y="1874520"/>
            <a:ext cx="10408919" cy="41452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anose="05000000000000000000" pitchFamily="2" charset="2"/>
              <a:buChar char="§"/>
            </a:pPr>
            <a:r>
              <a:rPr lang="en-US" sz="2400" dirty="0" smtClean="0">
                <a:ln w="0"/>
                <a:solidFill>
                  <a:schemeClr val="tx1"/>
                </a:solidFill>
                <a:effectLst>
                  <a:outerShdw blurRad="38100" dist="19050" dir="2700000" algn="tl" rotWithShape="0">
                    <a:schemeClr val="dk1">
                      <a:alpha val="40000"/>
                    </a:schemeClr>
                  </a:outerShdw>
                </a:effectLst>
              </a:rPr>
              <a:t>Introduction. </a:t>
            </a:r>
          </a:p>
          <a:p>
            <a:pPr marL="457200" indent="-457200" algn="just">
              <a:buFont typeface="Wingdings" panose="05000000000000000000" pitchFamily="2" charset="2"/>
              <a:buChar char="§"/>
            </a:pPr>
            <a:r>
              <a:rPr lang="en-US" sz="2400" dirty="0" smtClean="0">
                <a:ln w="0"/>
                <a:solidFill>
                  <a:schemeClr val="tx1"/>
                </a:solidFill>
                <a:effectLst>
                  <a:outerShdw blurRad="38100" dist="19050" dir="2700000" algn="tl" rotWithShape="0">
                    <a:schemeClr val="dk1">
                      <a:alpha val="40000"/>
                    </a:schemeClr>
                  </a:outerShdw>
                </a:effectLst>
              </a:rPr>
              <a:t>About NEPC</a:t>
            </a:r>
            <a:endParaRPr lang="en-US" sz="2400" dirty="0">
              <a:ln w="0"/>
              <a:solidFill>
                <a:schemeClr val="tx1"/>
              </a:solidFill>
              <a:effectLst>
                <a:outerShdw blurRad="38100" dist="19050" dir="2700000" algn="tl" rotWithShape="0">
                  <a:schemeClr val="dk1">
                    <a:alpha val="40000"/>
                  </a:schemeClr>
                </a:outerShdw>
              </a:effectLst>
            </a:endParaRPr>
          </a:p>
          <a:p>
            <a:pPr marL="457200" indent="-457200" algn="just">
              <a:buFont typeface="Wingdings" panose="05000000000000000000" pitchFamily="2" charset="2"/>
              <a:buChar char="§"/>
            </a:pPr>
            <a:r>
              <a:rPr lang="en-US" sz="2400" dirty="0">
                <a:ln w="0"/>
                <a:solidFill>
                  <a:schemeClr val="tx1"/>
                </a:solidFill>
                <a:effectLst>
                  <a:outerShdw blurRad="38100" dist="19050" dir="2700000" algn="tl" rotWithShape="0">
                    <a:schemeClr val="dk1">
                      <a:alpha val="40000"/>
                    </a:schemeClr>
                  </a:outerShdw>
                </a:effectLst>
              </a:rPr>
              <a:t>Export: Definition, benefits and Nigerian exportable  </a:t>
            </a:r>
            <a:r>
              <a:rPr lang="en-US" sz="2400" dirty="0" smtClean="0">
                <a:ln w="0"/>
                <a:solidFill>
                  <a:schemeClr val="tx1"/>
                </a:solidFill>
                <a:effectLst>
                  <a:outerShdw blurRad="38100" dist="19050" dir="2700000" algn="tl" rotWithShape="0">
                    <a:schemeClr val="dk1">
                      <a:alpha val="40000"/>
                    </a:schemeClr>
                  </a:outerShdw>
                </a:effectLst>
              </a:rPr>
              <a:t>products.</a:t>
            </a:r>
            <a:endParaRPr lang="en-US" sz="2400" dirty="0">
              <a:ln w="0"/>
              <a:solidFill>
                <a:schemeClr val="tx1"/>
              </a:solidFill>
              <a:effectLst>
                <a:outerShdw blurRad="38100" dist="19050" dir="2700000" algn="tl" rotWithShape="0">
                  <a:schemeClr val="dk1">
                    <a:alpha val="40000"/>
                  </a:schemeClr>
                </a:outerShdw>
              </a:effectLst>
            </a:endParaRPr>
          </a:p>
          <a:p>
            <a:pPr marL="457200" indent="-457200" algn="just">
              <a:buFont typeface="Wingdings" panose="05000000000000000000" pitchFamily="2" charset="2"/>
              <a:buChar char="§"/>
            </a:pPr>
            <a:r>
              <a:rPr lang="en-US" sz="2400" dirty="0">
                <a:ln w="0"/>
                <a:solidFill>
                  <a:schemeClr val="tx1"/>
                </a:solidFill>
                <a:effectLst>
                  <a:outerShdw blurRad="38100" dist="19050" dir="2700000" algn="tl" rotWithShape="0">
                    <a:schemeClr val="dk1">
                      <a:alpha val="40000"/>
                    </a:schemeClr>
                  </a:outerShdw>
                </a:effectLst>
              </a:rPr>
              <a:t>Export Procedures.</a:t>
            </a:r>
          </a:p>
          <a:p>
            <a:pPr marL="457200" indent="-457200" algn="just">
              <a:buFont typeface="Wingdings" panose="05000000000000000000" pitchFamily="2" charset="2"/>
              <a:buChar char="§"/>
            </a:pPr>
            <a:r>
              <a:rPr lang="en-US" sz="2400" dirty="0">
                <a:ln w="0"/>
                <a:solidFill>
                  <a:schemeClr val="tx1"/>
                </a:solidFill>
                <a:effectLst>
                  <a:outerShdw blurRad="38100" dist="19050" dir="2700000" algn="tl" rotWithShape="0">
                    <a:schemeClr val="dk1">
                      <a:alpha val="40000"/>
                    </a:schemeClr>
                  </a:outerShdw>
                </a:effectLst>
              </a:rPr>
              <a:t>Export Documentation and Purposes.</a:t>
            </a:r>
          </a:p>
          <a:p>
            <a:pPr marL="457200" indent="-457200" algn="just">
              <a:buFont typeface="Wingdings" panose="05000000000000000000" pitchFamily="2" charset="2"/>
              <a:buChar char="§"/>
            </a:pPr>
            <a:r>
              <a:rPr lang="en-US" sz="2400" dirty="0">
                <a:ln w="0"/>
                <a:solidFill>
                  <a:schemeClr val="tx1"/>
                </a:solidFill>
                <a:effectLst>
                  <a:outerShdw blurRad="38100" dist="19050" dir="2700000" algn="tl" rotWithShape="0">
                    <a:schemeClr val="dk1">
                      <a:alpha val="40000"/>
                    </a:schemeClr>
                  </a:outerShdw>
                </a:effectLst>
              </a:rPr>
              <a:t>Securing e</a:t>
            </a:r>
            <a:r>
              <a:rPr lang="en-US" sz="2400" dirty="0" smtClean="0">
                <a:ln w="0"/>
                <a:solidFill>
                  <a:schemeClr val="tx1"/>
                </a:solidFill>
                <a:effectLst>
                  <a:outerShdw blurRad="38100" dist="19050" dir="2700000" algn="tl" rotWithShape="0">
                    <a:schemeClr val="dk1">
                      <a:alpha val="40000"/>
                    </a:schemeClr>
                  </a:outerShdw>
                </a:effectLst>
              </a:rPr>
              <a:t>xport </a:t>
            </a:r>
            <a:r>
              <a:rPr lang="en-US" sz="2400" dirty="0">
                <a:ln w="0"/>
                <a:solidFill>
                  <a:schemeClr val="tx1"/>
                </a:solidFill>
                <a:effectLst>
                  <a:outerShdw blurRad="38100" dist="19050" dir="2700000" algn="tl" rotWithShape="0">
                    <a:schemeClr val="dk1">
                      <a:alpha val="40000"/>
                    </a:schemeClr>
                  </a:outerShdw>
                </a:effectLst>
              </a:rPr>
              <a:t>o</a:t>
            </a:r>
            <a:r>
              <a:rPr lang="en-US" sz="2400" dirty="0" smtClean="0">
                <a:ln w="0"/>
                <a:solidFill>
                  <a:schemeClr val="tx1"/>
                </a:solidFill>
                <a:effectLst>
                  <a:outerShdw blurRad="38100" dist="19050" dir="2700000" algn="tl" rotWithShape="0">
                    <a:schemeClr val="dk1">
                      <a:alpha val="40000"/>
                    </a:schemeClr>
                  </a:outerShdw>
                </a:effectLst>
              </a:rPr>
              <a:t>rder </a:t>
            </a:r>
            <a:r>
              <a:rPr lang="en-US" sz="2400" dirty="0">
                <a:ln w="0"/>
                <a:solidFill>
                  <a:schemeClr val="tx1"/>
                </a:solidFill>
                <a:effectLst>
                  <a:outerShdw blurRad="38100" dist="19050" dir="2700000" algn="tl" rotWithShape="0">
                    <a:schemeClr val="dk1">
                      <a:alpha val="40000"/>
                    </a:schemeClr>
                  </a:outerShdw>
                </a:effectLst>
              </a:rPr>
              <a:t>and </a:t>
            </a:r>
            <a:r>
              <a:rPr lang="en-US" sz="2400" dirty="0" smtClean="0">
                <a:ln w="0"/>
                <a:solidFill>
                  <a:schemeClr val="tx1"/>
                </a:solidFill>
                <a:effectLst>
                  <a:outerShdw blurRad="38100" dist="19050" dir="2700000" algn="tl" rotWithShape="0">
                    <a:schemeClr val="dk1">
                      <a:alpha val="40000"/>
                    </a:schemeClr>
                  </a:outerShdw>
                </a:effectLst>
              </a:rPr>
              <a:t>contract negotiations.</a:t>
            </a:r>
            <a:endParaRPr lang="en-US" sz="2400" dirty="0">
              <a:ln w="0"/>
              <a:solidFill>
                <a:schemeClr val="tx1"/>
              </a:solidFill>
              <a:effectLst>
                <a:outerShdw blurRad="38100" dist="19050" dir="2700000" algn="tl" rotWithShape="0">
                  <a:schemeClr val="dk1">
                    <a:alpha val="40000"/>
                  </a:schemeClr>
                </a:outerShdw>
              </a:effectLst>
            </a:endParaRPr>
          </a:p>
          <a:p>
            <a:pPr marL="457200" indent="-457200" algn="just">
              <a:buFont typeface="Wingdings" panose="05000000000000000000" pitchFamily="2" charset="2"/>
              <a:buChar char="§"/>
            </a:pPr>
            <a:r>
              <a:rPr lang="en-US" sz="2400" dirty="0">
                <a:ln w="0"/>
                <a:solidFill>
                  <a:schemeClr val="tx1"/>
                </a:solidFill>
                <a:effectLst>
                  <a:outerShdw blurRad="38100" dist="19050" dir="2700000" algn="tl" rotWithShape="0">
                    <a:schemeClr val="dk1">
                      <a:alpha val="40000"/>
                    </a:schemeClr>
                  </a:outerShdw>
                </a:effectLst>
              </a:rPr>
              <a:t>Post order transactions, shipment and market access.</a:t>
            </a:r>
          </a:p>
          <a:p>
            <a:pPr marL="457200" indent="-457200" algn="just">
              <a:buFont typeface="Wingdings" panose="05000000000000000000" pitchFamily="2" charset="2"/>
              <a:buChar char="§"/>
            </a:pPr>
            <a:r>
              <a:rPr lang="en-US" sz="2400" dirty="0">
                <a:ln w="0"/>
                <a:solidFill>
                  <a:schemeClr val="tx1"/>
                </a:solidFill>
                <a:effectLst>
                  <a:outerShdw blurRad="38100" dist="19050" dir="2700000" algn="tl" rotWithShape="0">
                    <a:schemeClr val="dk1">
                      <a:alpha val="40000"/>
                    </a:schemeClr>
                  </a:outerShdw>
                </a:effectLst>
              </a:rPr>
              <a:t>Bank </a:t>
            </a:r>
            <a:r>
              <a:rPr lang="en-US" sz="2400" dirty="0" smtClean="0">
                <a:ln w="0"/>
                <a:solidFill>
                  <a:schemeClr val="tx1"/>
                </a:solidFill>
                <a:effectLst>
                  <a:outerShdw blurRad="38100" dist="19050" dir="2700000" algn="tl" rotWithShape="0">
                    <a:schemeClr val="dk1">
                      <a:alpha val="40000"/>
                    </a:schemeClr>
                  </a:outerShdw>
                </a:effectLst>
              </a:rPr>
              <a:t>transactions.</a:t>
            </a:r>
            <a:endParaRPr lang="en-US" sz="2400" dirty="0">
              <a:ln w="0"/>
              <a:solidFill>
                <a:schemeClr val="tx1"/>
              </a:solidFill>
              <a:effectLst>
                <a:outerShdw blurRad="38100" dist="19050" dir="2700000" algn="tl" rotWithShape="0">
                  <a:schemeClr val="dk1">
                    <a:alpha val="40000"/>
                  </a:schemeClr>
                </a:outerShdw>
              </a:effectLst>
            </a:endParaRPr>
          </a:p>
          <a:p>
            <a:pPr marL="457200" indent="-457200" algn="just">
              <a:buFont typeface="Wingdings" panose="05000000000000000000" pitchFamily="2" charset="2"/>
              <a:buChar char="§"/>
            </a:pPr>
            <a:r>
              <a:rPr lang="en-US" sz="2400" dirty="0">
                <a:ln w="0"/>
                <a:solidFill>
                  <a:schemeClr val="tx1"/>
                </a:solidFill>
                <a:effectLst>
                  <a:outerShdw blurRad="38100" dist="19050" dir="2700000" algn="tl" rotWithShape="0">
                    <a:schemeClr val="dk1">
                      <a:alpha val="40000"/>
                    </a:schemeClr>
                  </a:outerShdw>
                </a:effectLst>
              </a:rPr>
              <a:t>Repatriation of export </a:t>
            </a:r>
            <a:r>
              <a:rPr lang="en-US" sz="2400" dirty="0" smtClean="0">
                <a:ln w="0"/>
                <a:solidFill>
                  <a:schemeClr val="tx1"/>
                </a:solidFill>
                <a:effectLst>
                  <a:outerShdw blurRad="38100" dist="19050" dir="2700000" algn="tl" rotWithShape="0">
                    <a:schemeClr val="dk1">
                      <a:alpha val="40000"/>
                    </a:schemeClr>
                  </a:outerShdw>
                </a:effectLst>
              </a:rPr>
              <a:t>proceeds.</a:t>
            </a:r>
          </a:p>
          <a:p>
            <a:pPr algn="just"/>
            <a:endParaRPr lang="en-US" sz="2400" dirty="0">
              <a:ln w="0"/>
              <a:solidFill>
                <a:schemeClr val="tx1"/>
              </a:solidFill>
              <a:effectLst>
                <a:outerShdw blurRad="38100" dist="19050" dir="2700000" algn="tl" rotWithShape="0">
                  <a:schemeClr val="dk1">
                    <a:alpha val="40000"/>
                  </a:schemeClr>
                </a:outerShdw>
              </a:effectLst>
            </a:endParaRPr>
          </a:p>
        </p:txBody>
      </p:sp>
      <p:pic>
        <p:nvPicPr>
          <p:cNvPr id="11"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6874" y="517526"/>
            <a:ext cx="2219325" cy="1205706"/>
          </a:xfrm>
          <a:prstGeom prst="rect">
            <a:avLst/>
          </a:prstGeom>
        </p:spPr>
      </p:pic>
    </p:spTree>
    <p:extLst>
      <p:ext uri="{BB962C8B-B14F-4D97-AF65-F5344CB8AC3E}">
        <p14:creationId xmlns:p14="http://schemas.microsoft.com/office/powerpoint/2010/main" val="1059422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64430"/>
          </a:xfrm>
          <a:solidFill>
            <a:schemeClr val="accent6">
              <a:lumMod val="50000"/>
            </a:schemeClr>
          </a:solidFill>
          <a:ln>
            <a:solidFill>
              <a:schemeClr val="bg1"/>
            </a:solidFill>
          </a:ln>
        </p:spPr>
        <p:txBody>
          <a:bodyPr>
            <a:normAutofit/>
          </a:bodyPr>
          <a:lstStyle/>
          <a:p>
            <a:r>
              <a:rPr lang="en-US" b="1" dirty="0" smtClean="0">
                <a:solidFill>
                  <a:schemeClr val="bg1"/>
                </a:solidFill>
              </a:rPr>
              <a:t>EXPORT DOCUMENTATION</a:t>
            </a:r>
            <a:endParaRPr lang="en-US" b="1" dirty="0">
              <a:solidFill>
                <a:schemeClr val="bg1"/>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34475" y="365126"/>
            <a:ext cx="2219325" cy="1085850"/>
          </a:xfrm>
        </p:spPr>
      </p:pic>
      <p:sp>
        <p:nvSpPr>
          <p:cNvPr id="4" name="Footer Placeholder 3"/>
          <p:cNvSpPr>
            <a:spLocks noGrp="1"/>
          </p:cNvSpPr>
          <p:nvPr>
            <p:ph type="ftr" sz="quarter" idx="11"/>
          </p:nvPr>
        </p:nvSpPr>
        <p:spPr/>
        <p:txBody>
          <a:bodyPr/>
          <a:lstStyle/>
          <a:p>
            <a:r>
              <a:rPr lang="en-US" smtClean="0"/>
              <a:t>NEPC - PPCA IKEJA</a:t>
            </a:r>
            <a:endParaRPr lang="en-US"/>
          </a:p>
        </p:txBody>
      </p:sp>
      <p:sp>
        <p:nvSpPr>
          <p:cNvPr id="5" name="Slide Number Placeholder 4"/>
          <p:cNvSpPr>
            <a:spLocks noGrp="1"/>
          </p:cNvSpPr>
          <p:nvPr>
            <p:ph type="sldNum" sz="quarter" idx="12"/>
          </p:nvPr>
        </p:nvSpPr>
        <p:spPr/>
        <p:txBody>
          <a:bodyPr/>
          <a:lstStyle/>
          <a:p>
            <a:fld id="{4CA219D6-CB7C-42A0-8B1A-0A70FDDF553A}" type="slidenum">
              <a:rPr lang="en-US" smtClean="0"/>
              <a:t>20</a:t>
            </a:fld>
            <a:endParaRPr lang="en-US"/>
          </a:p>
        </p:txBody>
      </p:sp>
      <p:sp>
        <p:nvSpPr>
          <p:cNvPr id="6" name="Date Placeholder 5"/>
          <p:cNvSpPr>
            <a:spLocks noGrp="1"/>
          </p:cNvSpPr>
          <p:nvPr>
            <p:ph type="dt" sz="half" idx="10"/>
          </p:nvPr>
        </p:nvSpPr>
        <p:spPr/>
        <p:txBody>
          <a:bodyPr/>
          <a:lstStyle/>
          <a:p>
            <a:fld id="{46410F23-4AE5-4EA9-B5A1-BD5E780FC673}" type="datetime3">
              <a:rPr lang="en-US" smtClean="0"/>
              <a:t>13 August 2017</a:t>
            </a:fld>
            <a:endParaRPr lang="en-US"/>
          </a:p>
        </p:txBody>
      </p:sp>
      <p:sp>
        <p:nvSpPr>
          <p:cNvPr id="3" name="Rectangle 2"/>
          <p:cNvSpPr/>
          <p:nvPr/>
        </p:nvSpPr>
        <p:spPr>
          <a:xfrm>
            <a:off x="887899" y="1497500"/>
            <a:ext cx="10465901" cy="46250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There </a:t>
            </a:r>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2855425265"/>
              </p:ext>
            </p:extLst>
          </p:nvPr>
        </p:nvGraphicFramePr>
        <p:xfrm>
          <a:off x="1006472" y="1732168"/>
          <a:ext cx="10347328" cy="4130627"/>
        </p:xfrm>
        <a:graphic>
          <a:graphicData uri="http://schemas.openxmlformats.org/drawingml/2006/table">
            <a:tbl>
              <a:tblPr firstRow="1" bandRow="1">
                <a:tableStyleId>{5C22544A-7EE6-4342-B048-85BDC9FD1C3A}</a:tableStyleId>
              </a:tblPr>
              <a:tblGrid>
                <a:gridCol w="5173664"/>
                <a:gridCol w="5173664"/>
              </a:tblGrid>
              <a:tr h="4130627">
                <a:tc>
                  <a:txBody>
                    <a:bodyPr/>
                    <a:lstStyle/>
                    <a:p>
                      <a:pPr marL="0" indent="0">
                        <a:buFont typeface="Wingdings" panose="05000000000000000000" pitchFamily="2" charset="2"/>
                        <a:buNone/>
                      </a:pPr>
                      <a:r>
                        <a:rPr lang="en-GB" sz="1400" baseline="0" dirty="0" smtClean="0">
                          <a:solidFill>
                            <a:schemeClr val="tx1"/>
                          </a:solidFill>
                        </a:rPr>
                        <a:t>Products Shipment must be accompanied with the following documents:</a:t>
                      </a:r>
                    </a:p>
                    <a:p>
                      <a:pPr marL="285750" indent="-285750">
                        <a:buFont typeface="Wingdings" panose="05000000000000000000" pitchFamily="2" charset="2"/>
                        <a:buChar char="q"/>
                      </a:pPr>
                      <a:r>
                        <a:rPr lang="en-GB" sz="1400" baseline="0" dirty="0" smtClean="0">
                          <a:solidFill>
                            <a:schemeClr val="tx1"/>
                          </a:solidFill>
                        </a:rPr>
                        <a:t>Export /Commercial Documents such as:</a:t>
                      </a:r>
                    </a:p>
                    <a:p>
                      <a:pPr marL="742950" lvl="1" indent="-285750">
                        <a:buFont typeface="Wingdings" panose="05000000000000000000" pitchFamily="2" charset="2"/>
                        <a:buChar char="§"/>
                      </a:pPr>
                      <a:r>
                        <a:rPr lang="en-GB" sz="1400" b="0" baseline="0" dirty="0" err="1" smtClean="0">
                          <a:solidFill>
                            <a:schemeClr val="tx1"/>
                          </a:solidFill>
                        </a:rPr>
                        <a:t>Proforma</a:t>
                      </a:r>
                      <a:r>
                        <a:rPr lang="en-GB" sz="1400" b="0" baseline="0" dirty="0" smtClean="0">
                          <a:solidFill>
                            <a:schemeClr val="tx1"/>
                          </a:solidFill>
                        </a:rPr>
                        <a:t> Invoice</a:t>
                      </a:r>
                    </a:p>
                    <a:p>
                      <a:pPr marL="742950" lvl="1" indent="-285750">
                        <a:buFont typeface="Wingdings" panose="05000000000000000000" pitchFamily="2" charset="2"/>
                        <a:buChar char="§"/>
                      </a:pPr>
                      <a:r>
                        <a:rPr lang="en-GB" sz="1400" b="0" baseline="0" dirty="0" smtClean="0">
                          <a:solidFill>
                            <a:schemeClr val="tx1"/>
                          </a:solidFill>
                        </a:rPr>
                        <a:t>Commercial Invoice</a:t>
                      </a:r>
                    </a:p>
                    <a:p>
                      <a:pPr marL="742950" lvl="1" indent="-285750">
                        <a:buFont typeface="Wingdings" panose="05000000000000000000" pitchFamily="2" charset="2"/>
                        <a:buChar char="§"/>
                      </a:pPr>
                      <a:r>
                        <a:rPr lang="en-GB" sz="1400" b="0" baseline="0" dirty="0" smtClean="0">
                          <a:solidFill>
                            <a:schemeClr val="tx1"/>
                          </a:solidFill>
                        </a:rPr>
                        <a:t>Certified Invoice</a:t>
                      </a:r>
                    </a:p>
                    <a:p>
                      <a:pPr marL="285750" lvl="0" indent="-285750">
                        <a:buFont typeface="Wingdings" panose="05000000000000000000" pitchFamily="2" charset="2"/>
                        <a:buChar char="q"/>
                      </a:pPr>
                      <a:r>
                        <a:rPr lang="en-GB" sz="1400" baseline="0" dirty="0" smtClean="0">
                          <a:solidFill>
                            <a:schemeClr val="tx1"/>
                          </a:solidFill>
                        </a:rPr>
                        <a:t>Quality Documents such as:</a:t>
                      </a:r>
                    </a:p>
                    <a:p>
                      <a:pPr marL="742950" lvl="1" indent="-285750">
                        <a:buFont typeface="Wingdings" panose="05000000000000000000" pitchFamily="2" charset="2"/>
                        <a:buChar char="§"/>
                      </a:pPr>
                      <a:r>
                        <a:rPr lang="en-GB" sz="1400" baseline="0" dirty="0" smtClean="0">
                          <a:solidFill>
                            <a:schemeClr val="tx1"/>
                          </a:solidFill>
                        </a:rPr>
                        <a:t> </a:t>
                      </a:r>
                      <a:r>
                        <a:rPr lang="en-GB" sz="1400" b="0" baseline="0" dirty="0" smtClean="0">
                          <a:solidFill>
                            <a:schemeClr val="tx1"/>
                          </a:solidFill>
                        </a:rPr>
                        <a:t>Certificate of Health &amp; Sanitation Condition – NAFDAC.                                                   Certificate of quality and Fumigation- FPIS </a:t>
                      </a:r>
                    </a:p>
                    <a:p>
                      <a:pPr marL="742950" lvl="1" indent="-285750">
                        <a:buFont typeface="Wingdings" panose="05000000000000000000" pitchFamily="2" charset="2"/>
                        <a:buChar char="§"/>
                      </a:pPr>
                      <a:r>
                        <a:rPr lang="en-GB" sz="1400" b="0" baseline="0" dirty="0" err="1" smtClean="0">
                          <a:solidFill>
                            <a:schemeClr val="tx1"/>
                          </a:solidFill>
                        </a:rPr>
                        <a:t>Phytosanitary</a:t>
                      </a:r>
                      <a:r>
                        <a:rPr lang="en-GB" sz="1400" b="0" baseline="0" dirty="0" smtClean="0">
                          <a:solidFill>
                            <a:schemeClr val="tx1"/>
                          </a:solidFill>
                        </a:rPr>
                        <a:t> Certificate – NAQCS</a:t>
                      </a:r>
                    </a:p>
                    <a:p>
                      <a:pPr marL="742950" lvl="1" indent="-285750">
                        <a:buFont typeface="Wingdings" panose="05000000000000000000" pitchFamily="2" charset="2"/>
                        <a:buChar char="§"/>
                      </a:pPr>
                      <a:r>
                        <a:rPr lang="en-GB" sz="1400" b="0" baseline="0" dirty="0" smtClean="0">
                          <a:solidFill>
                            <a:schemeClr val="tx1"/>
                          </a:solidFill>
                        </a:rPr>
                        <a:t>Certificate of Quality – SON</a:t>
                      </a:r>
                    </a:p>
                    <a:p>
                      <a:pPr marL="742950" lvl="1" indent="-285750">
                        <a:buFont typeface="Wingdings" panose="05000000000000000000" pitchFamily="2" charset="2"/>
                        <a:buChar char="§"/>
                      </a:pPr>
                      <a:r>
                        <a:rPr lang="en-GB" sz="1400" b="0" baseline="0" dirty="0" smtClean="0">
                          <a:solidFill>
                            <a:schemeClr val="tx1"/>
                          </a:solidFill>
                        </a:rPr>
                        <a:t>Clean Certificate of Inspection –  </a:t>
                      </a:r>
                      <a:r>
                        <a:rPr lang="en-GB" sz="1400" b="0" baseline="0" dirty="0" err="1" smtClean="0">
                          <a:solidFill>
                            <a:schemeClr val="tx1"/>
                          </a:solidFill>
                        </a:rPr>
                        <a:t>Camine</a:t>
                      </a:r>
                      <a:r>
                        <a:rPr lang="en-GB" sz="1400" b="0" baseline="0" dirty="0" smtClean="0">
                          <a:solidFill>
                            <a:schemeClr val="tx1"/>
                          </a:solidFill>
                        </a:rPr>
                        <a:t> Assayer</a:t>
                      </a:r>
                    </a:p>
                    <a:p>
                      <a:pPr marL="0" lvl="0" indent="0">
                        <a:buFont typeface="Wingdings" panose="05000000000000000000" pitchFamily="2" charset="2"/>
                        <a:buNone/>
                      </a:pPr>
                      <a:endParaRPr lang="en-GB" sz="1400" b="0" baseline="0" dirty="0" smtClean="0">
                        <a:solidFill>
                          <a:schemeClr val="tx1"/>
                        </a:solidFill>
                      </a:endParaRPr>
                    </a:p>
                    <a:p>
                      <a:pPr marL="285750" lvl="0" indent="-285750">
                        <a:buFont typeface="Wingdings" panose="05000000000000000000" pitchFamily="2" charset="2"/>
                        <a:buChar char="q"/>
                      </a:pPr>
                      <a:r>
                        <a:rPr lang="en-GB" sz="1400" b="1" baseline="0" dirty="0" smtClean="0">
                          <a:solidFill>
                            <a:schemeClr val="tx1"/>
                          </a:solidFill>
                        </a:rPr>
                        <a:t>Transport Document</a:t>
                      </a:r>
                    </a:p>
                    <a:p>
                      <a:pPr marL="742950" lvl="1" indent="-285750">
                        <a:buFont typeface="Wingdings" panose="05000000000000000000" pitchFamily="2" charset="2"/>
                        <a:buChar char="§"/>
                      </a:pPr>
                      <a:r>
                        <a:rPr lang="en-GB" sz="1400" b="0" baseline="0" dirty="0" smtClean="0">
                          <a:solidFill>
                            <a:schemeClr val="tx1"/>
                          </a:solidFill>
                        </a:rPr>
                        <a:t>Bill of Lading</a:t>
                      </a:r>
                    </a:p>
                    <a:p>
                      <a:pPr marL="742950" lvl="1" indent="-285750">
                        <a:buFont typeface="Wingdings" panose="05000000000000000000" pitchFamily="2" charset="2"/>
                        <a:buChar char="§"/>
                      </a:pPr>
                      <a:r>
                        <a:rPr lang="en-GB" sz="1400" b="0" baseline="0" dirty="0" smtClean="0">
                          <a:solidFill>
                            <a:schemeClr val="tx1"/>
                          </a:solidFill>
                        </a:rPr>
                        <a:t>Airway Bill</a:t>
                      </a:r>
                    </a:p>
                    <a:p>
                      <a:pPr marL="742950" lvl="1" indent="-285750">
                        <a:buFont typeface="Wingdings" panose="05000000000000000000" pitchFamily="2" charset="2"/>
                        <a:buChar char="§"/>
                      </a:pPr>
                      <a:r>
                        <a:rPr lang="en-GB" sz="1400" b="0" baseline="0" dirty="0" smtClean="0">
                          <a:solidFill>
                            <a:schemeClr val="tx1"/>
                          </a:solidFill>
                        </a:rPr>
                        <a:t>National Maritime Authority Agency Form</a:t>
                      </a:r>
                    </a:p>
                    <a:p>
                      <a:pPr marL="742950" lvl="1" indent="-285750">
                        <a:buFont typeface="Wingdings" panose="05000000000000000000" pitchFamily="2" charset="2"/>
                        <a:buChar char="§"/>
                      </a:pPr>
                      <a:r>
                        <a:rPr lang="en-GB" sz="1400" b="0" baseline="0" dirty="0" smtClean="0">
                          <a:solidFill>
                            <a:schemeClr val="tx1"/>
                          </a:solidFill>
                        </a:rPr>
                        <a:t>Single Good Declaration form. </a:t>
                      </a:r>
                      <a:endParaRPr lang="en-GB" sz="1400" dirty="0">
                        <a:solidFill>
                          <a:schemeClr val="tx1"/>
                        </a:solidFill>
                      </a:endParaRPr>
                    </a:p>
                  </a:txBody>
                  <a:tcPr>
                    <a:solidFill>
                      <a:schemeClr val="bg1"/>
                    </a:solidFill>
                  </a:tcPr>
                </a:tc>
                <a:tc>
                  <a:txBody>
                    <a:bodyPr/>
                    <a:lstStyle/>
                    <a:p>
                      <a:pPr marL="285750" lvl="0" indent="-285750">
                        <a:buFont typeface="Wingdings" panose="05000000000000000000" pitchFamily="2" charset="2"/>
                        <a:buChar char="q"/>
                      </a:pPr>
                      <a:r>
                        <a:rPr lang="en-GB" sz="1400" b="1" baseline="0" dirty="0" smtClean="0">
                          <a:solidFill>
                            <a:schemeClr val="tx1"/>
                          </a:solidFill>
                        </a:rPr>
                        <a:t>Financial Documents</a:t>
                      </a:r>
                    </a:p>
                    <a:p>
                      <a:pPr marL="742950" lvl="1" indent="-285750">
                        <a:buFont typeface="Wingdings" panose="05000000000000000000" pitchFamily="2" charset="2"/>
                        <a:buChar char="§"/>
                      </a:pPr>
                      <a:r>
                        <a:rPr lang="en-GB" sz="1400" b="1" baseline="0" dirty="0" smtClean="0">
                          <a:solidFill>
                            <a:schemeClr val="tx1"/>
                          </a:solidFill>
                        </a:rPr>
                        <a:t>Nigerian Export Proceeds Form (NXP) – </a:t>
                      </a:r>
                      <a:r>
                        <a:rPr lang="en-GB" sz="1400" b="0" baseline="0" dirty="0" smtClean="0">
                          <a:solidFill>
                            <a:schemeClr val="tx1"/>
                          </a:solidFill>
                        </a:rPr>
                        <a:t>Commercial Bank</a:t>
                      </a:r>
                    </a:p>
                    <a:p>
                      <a:pPr marL="742950" lvl="1" indent="-285750">
                        <a:buFont typeface="Wingdings" panose="05000000000000000000" pitchFamily="2" charset="2"/>
                        <a:buChar char="§"/>
                      </a:pPr>
                      <a:r>
                        <a:rPr lang="en-GB" sz="1400" b="0" baseline="0" dirty="0" smtClean="0">
                          <a:solidFill>
                            <a:schemeClr val="tx1"/>
                          </a:solidFill>
                        </a:rPr>
                        <a:t>Certificate of Insurance – Insurance </a:t>
                      </a:r>
                      <a:r>
                        <a:rPr lang="en-GB" sz="1400" b="0" baseline="0" dirty="0" err="1" smtClean="0">
                          <a:solidFill>
                            <a:schemeClr val="tx1"/>
                          </a:solidFill>
                        </a:rPr>
                        <a:t>Comany</a:t>
                      </a:r>
                      <a:endParaRPr lang="en-GB" sz="1400" b="0" baseline="0" dirty="0" smtClean="0">
                        <a:solidFill>
                          <a:schemeClr val="tx1"/>
                        </a:solidFill>
                      </a:endParaRPr>
                    </a:p>
                    <a:p>
                      <a:pPr marL="285750" lvl="0" indent="-285750">
                        <a:buFont typeface="Wingdings" panose="05000000000000000000" pitchFamily="2" charset="2"/>
                        <a:buChar char="q"/>
                      </a:pPr>
                      <a:endParaRPr lang="en-GB" sz="1400" b="0" baseline="0" dirty="0" smtClean="0">
                        <a:solidFill>
                          <a:schemeClr val="tx1"/>
                        </a:solidFill>
                      </a:endParaRPr>
                    </a:p>
                    <a:p>
                      <a:pPr marL="285750" lvl="0" indent="-285750">
                        <a:buFont typeface="Wingdings" panose="05000000000000000000" pitchFamily="2" charset="2"/>
                        <a:buChar char="q"/>
                      </a:pPr>
                      <a:r>
                        <a:rPr lang="en-GB" sz="1400" b="1" baseline="0" dirty="0" smtClean="0">
                          <a:solidFill>
                            <a:schemeClr val="tx1"/>
                          </a:solidFill>
                        </a:rPr>
                        <a:t>Tariff Concession Documents</a:t>
                      </a:r>
                    </a:p>
                    <a:p>
                      <a:pPr marL="742950" lvl="1" indent="-285750">
                        <a:buFont typeface="Wingdings" panose="05000000000000000000" pitchFamily="2" charset="2"/>
                        <a:buChar char="§"/>
                      </a:pPr>
                      <a:r>
                        <a:rPr lang="en-GB" sz="1400" b="0" baseline="0" dirty="0" smtClean="0">
                          <a:solidFill>
                            <a:schemeClr val="tx1"/>
                          </a:solidFill>
                        </a:rPr>
                        <a:t>Form EUR 1 (For export into EU countries)</a:t>
                      </a:r>
                    </a:p>
                    <a:p>
                      <a:pPr marL="742950" lvl="1" indent="-285750">
                        <a:buFont typeface="Wingdings" panose="05000000000000000000" pitchFamily="2" charset="2"/>
                        <a:buChar char="§"/>
                      </a:pPr>
                      <a:r>
                        <a:rPr lang="en-GB" sz="1400" b="0" baseline="0" dirty="0" smtClean="0">
                          <a:solidFill>
                            <a:schemeClr val="tx1"/>
                          </a:solidFill>
                        </a:rPr>
                        <a:t>GSP Form - NCS</a:t>
                      </a:r>
                    </a:p>
                    <a:p>
                      <a:pPr marL="742950" lvl="1" indent="-285750">
                        <a:buFont typeface="Wingdings" panose="05000000000000000000" pitchFamily="2" charset="2"/>
                        <a:buChar char="§"/>
                      </a:pPr>
                      <a:r>
                        <a:rPr lang="en-GB" sz="1400" b="0" baseline="0" dirty="0" smtClean="0">
                          <a:solidFill>
                            <a:schemeClr val="tx1"/>
                          </a:solidFill>
                        </a:rPr>
                        <a:t>AGOA textile Certificate of Origin - NCS</a:t>
                      </a:r>
                    </a:p>
                    <a:p>
                      <a:pPr marL="742950" lvl="1" indent="-285750">
                        <a:buFont typeface="Wingdings" panose="05000000000000000000" pitchFamily="2" charset="2"/>
                        <a:buChar char="§"/>
                      </a:pPr>
                      <a:r>
                        <a:rPr lang="en-GB" sz="1400" b="0" baseline="0" dirty="0" smtClean="0">
                          <a:solidFill>
                            <a:schemeClr val="tx1"/>
                          </a:solidFill>
                        </a:rPr>
                        <a:t>Certificate of Origin -  NACCIMA</a:t>
                      </a:r>
                      <a:endParaRPr lang="en-GB" sz="1400" b="1" baseline="0" dirty="0" smtClean="0">
                        <a:solidFill>
                          <a:schemeClr val="tx1"/>
                        </a:solidFill>
                      </a:endParaRPr>
                    </a:p>
                    <a:p>
                      <a:pPr marL="285750" lvl="0" indent="-285750">
                        <a:buFont typeface="Wingdings" panose="05000000000000000000" pitchFamily="2" charset="2"/>
                        <a:buChar char="q"/>
                      </a:pPr>
                      <a:r>
                        <a:rPr lang="en-GB" sz="1400" b="1" baseline="0" dirty="0" smtClean="0">
                          <a:solidFill>
                            <a:schemeClr val="tx1"/>
                          </a:solidFill>
                        </a:rPr>
                        <a:t>Certificate of Commodity Export – </a:t>
                      </a:r>
                      <a:r>
                        <a:rPr lang="en-GB" sz="1400" b="0" baseline="0" dirty="0" smtClean="0">
                          <a:solidFill>
                            <a:schemeClr val="tx1"/>
                          </a:solidFill>
                        </a:rPr>
                        <a:t>FMCI</a:t>
                      </a:r>
                    </a:p>
                    <a:p>
                      <a:pPr marL="457200" lvl="1" indent="0">
                        <a:buFont typeface="Wingdings" panose="05000000000000000000" pitchFamily="2" charset="2"/>
                        <a:buNone/>
                      </a:pPr>
                      <a:r>
                        <a:rPr lang="en-GB" sz="1400" b="0" baseline="0" dirty="0" smtClean="0">
                          <a:solidFill>
                            <a:schemeClr val="tx1"/>
                          </a:solidFill>
                        </a:rPr>
                        <a:t>Is a  levy on Agricultural commodities </a:t>
                      </a:r>
                      <a:endParaRPr lang="en-GB" sz="1400" b="1" baseline="0" dirty="0" smtClean="0">
                        <a:solidFill>
                          <a:schemeClr val="tx1"/>
                        </a:solidFill>
                      </a:endParaRPr>
                    </a:p>
                    <a:p>
                      <a:pPr marL="285750" lvl="0" indent="-285750">
                        <a:buFont typeface="Wingdings" panose="05000000000000000000" pitchFamily="2" charset="2"/>
                        <a:buChar char="q"/>
                      </a:pPr>
                      <a:r>
                        <a:rPr lang="en-GB" sz="1400" b="1" baseline="0" dirty="0" smtClean="0">
                          <a:solidFill>
                            <a:schemeClr val="tx1"/>
                          </a:solidFill>
                        </a:rPr>
                        <a:t>Export Certificate - NEPC</a:t>
                      </a:r>
                    </a:p>
                    <a:p>
                      <a:pPr marL="285750" lvl="0" indent="-285750">
                        <a:buFont typeface="Wingdings" panose="05000000000000000000" pitchFamily="2" charset="2"/>
                        <a:buChar char="q"/>
                      </a:pPr>
                      <a:r>
                        <a:rPr lang="en-GB" sz="1400" b="1" baseline="0" dirty="0" smtClean="0">
                          <a:solidFill>
                            <a:schemeClr val="tx1"/>
                          </a:solidFill>
                        </a:rPr>
                        <a:t>Packing List  </a:t>
                      </a:r>
                    </a:p>
                    <a:p>
                      <a:pPr marL="285750" lvl="0" indent="-285750">
                        <a:buFont typeface="Wingdings" panose="05000000000000000000" pitchFamily="2" charset="2"/>
                        <a:buChar char="q"/>
                      </a:pPr>
                      <a:r>
                        <a:rPr lang="en-GB" sz="1400" b="1" baseline="0" dirty="0" smtClean="0">
                          <a:solidFill>
                            <a:schemeClr val="tx1"/>
                          </a:solidFill>
                        </a:rPr>
                        <a:t>Letter of Clearance for </a:t>
                      </a:r>
                      <a:r>
                        <a:rPr lang="en-GB" sz="1400" b="1" baseline="0" dirty="0" err="1" smtClean="0">
                          <a:solidFill>
                            <a:schemeClr val="tx1"/>
                          </a:solidFill>
                        </a:rPr>
                        <a:t>Artifacts</a:t>
                      </a:r>
                      <a:r>
                        <a:rPr lang="en-GB" sz="1400" b="1" baseline="0" dirty="0" smtClean="0">
                          <a:solidFill>
                            <a:schemeClr val="tx1"/>
                          </a:solidFill>
                        </a:rPr>
                        <a:t> and Antiquities</a:t>
                      </a:r>
                      <a:r>
                        <a:rPr lang="en-GB" sz="1400" b="0" baseline="0" dirty="0" smtClean="0">
                          <a:solidFill>
                            <a:schemeClr val="tx1"/>
                          </a:solidFill>
                        </a:rPr>
                        <a:t> – National Museums and Monuments</a:t>
                      </a:r>
                    </a:p>
                    <a:p>
                      <a:pPr marL="285750" lvl="0" indent="-285750">
                        <a:buFont typeface="Wingdings" panose="05000000000000000000" pitchFamily="2" charset="2"/>
                        <a:buChar char="q"/>
                      </a:pPr>
                      <a:r>
                        <a:rPr lang="en-GB" sz="1400" b="1" baseline="0" dirty="0" smtClean="0">
                          <a:solidFill>
                            <a:schemeClr val="tx1"/>
                          </a:solidFill>
                        </a:rPr>
                        <a:t>Letter of Clearance for Solid Minerals</a:t>
                      </a:r>
                      <a:r>
                        <a:rPr lang="en-GB" sz="1400" b="0" baseline="0" dirty="0" smtClean="0">
                          <a:solidFill>
                            <a:schemeClr val="tx1"/>
                          </a:solidFill>
                        </a:rPr>
                        <a:t> – Nigerian </a:t>
                      </a:r>
                      <a:r>
                        <a:rPr lang="en-GB" sz="1400" b="0" baseline="0" dirty="0" err="1" smtClean="0">
                          <a:solidFill>
                            <a:schemeClr val="tx1"/>
                          </a:solidFill>
                        </a:rPr>
                        <a:t>Minning</a:t>
                      </a:r>
                      <a:r>
                        <a:rPr lang="en-GB" sz="1400" b="0" baseline="0" dirty="0" smtClean="0">
                          <a:solidFill>
                            <a:schemeClr val="tx1"/>
                          </a:solidFill>
                        </a:rPr>
                        <a:t> Corporation.</a:t>
                      </a:r>
                      <a:endParaRPr lang="en-GB" sz="1400" b="1" baseline="0" dirty="0" smtClean="0">
                        <a:solidFill>
                          <a:schemeClr val="tx1"/>
                        </a:solidFill>
                      </a:endParaRPr>
                    </a:p>
                    <a:p>
                      <a:pPr marL="285750" indent="-285750">
                        <a:buFont typeface="Wingdings" panose="05000000000000000000" pitchFamily="2" charset="2"/>
                        <a:buChar char="q"/>
                      </a:pPr>
                      <a:r>
                        <a:rPr lang="en-GB" sz="1400" dirty="0" smtClean="0"/>
                        <a:t>Cert</a:t>
                      </a:r>
                      <a:endParaRPr lang="en-GB" sz="1400" dirty="0"/>
                    </a:p>
                  </a:txBody>
                  <a:tcPr>
                    <a:solidFill>
                      <a:schemeClr val="bg1"/>
                    </a:solidFill>
                  </a:tcPr>
                </a:tc>
              </a:tr>
            </a:tbl>
          </a:graphicData>
        </a:graphic>
      </p:graphicFrame>
    </p:spTree>
    <p:extLst>
      <p:ext uri="{BB962C8B-B14F-4D97-AF65-F5344CB8AC3E}">
        <p14:creationId xmlns:p14="http://schemas.microsoft.com/office/powerpoint/2010/main" val="2399587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64430"/>
          </a:xfrm>
          <a:solidFill>
            <a:schemeClr val="accent6">
              <a:lumMod val="50000"/>
            </a:schemeClr>
          </a:solidFill>
          <a:ln>
            <a:solidFill>
              <a:schemeClr val="bg1"/>
            </a:solidFill>
          </a:ln>
        </p:spPr>
        <p:txBody>
          <a:bodyPr>
            <a:normAutofit/>
          </a:bodyPr>
          <a:lstStyle/>
          <a:p>
            <a:r>
              <a:rPr lang="en-US" sz="3200" b="1" dirty="0" smtClean="0">
                <a:solidFill>
                  <a:schemeClr val="bg1"/>
                </a:solidFill>
              </a:rPr>
              <a:t>EXPORT DOCUMENTATION (PURPOSES)</a:t>
            </a:r>
            <a:endParaRPr lang="en-US" sz="3200" b="1" dirty="0">
              <a:solidFill>
                <a:schemeClr val="bg1"/>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34475" y="365126"/>
            <a:ext cx="2219325" cy="1085850"/>
          </a:xfrm>
        </p:spPr>
      </p:pic>
      <p:sp>
        <p:nvSpPr>
          <p:cNvPr id="4" name="Footer Placeholder 3"/>
          <p:cNvSpPr>
            <a:spLocks noGrp="1"/>
          </p:cNvSpPr>
          <p:nvPr>
            <p:ph type="ftr" sz="quarter" idx="11"/>
          </p:nvPr>
        </p:nvSpPr>
        <p:spPr/>
        <p:txBody>
          <a:bodyPr/>
          <a:lstStyle/>
          <a:p>
            <a:r>
              <a:rPr lang="en-US" smtClean="0"/>
              <a:t>NEPC - PPCA IKEJA</a:t>
            </a:r>
            <a:endParaRPr lang="en-US"/>
          </a:p>
        </p:txBody>
      </p:sp>
      <p:sp>
        <p:nvSpPr>
          <p:cNvPr id="5" name="Slide Number Placeholder 4"/>
          <p:cNvSpPr>
            <a:spLocks noGrp="1"/>
          </p:cNvSpPr>
          <p:nvPr>
            <p:ph type="sldNum" sz="quarter" idx="12"/>
          </p:nvPr>
        </p:nvSpPr>
        <p:spPr/>
        <p:txBody>
          <a:bodyPr/>
          <a:lstStyle/>
          <a:p>
            <a:fld id="{4CA219D6-CB7C-42A0-8B1A-0A70FDDF553A}" type="slidenum">
              <a:rPr lang="en-US" smtClean="0"/>
              <a:t>21</a:t>
            </a:fld>
            <a:endParaRPr lang="en-US"/>
          </a:p>
        </p:txBody>
      </p:sp>
      <p:sp>
        <p:nvSpPr>
          <p:cNvPr id="6" name="Date Placeholder 5"/>
          <p:cNvSpPr>
            <a:spLocks noGrp="1"/>
          </p:cNvSpPr>
          <p:nvPr>
            <p:ph type="dt" sz="half" idx="10"/>
          </p:nvPr>
        </p:nvSpPr>
        <p:spPr/>
        <p:txBody>
          <a:bodyPr/>
          <a:lstStyle/>
          <a:p>
            <a:fld id="{46410F23-4AE5-4EA9-B5A1-BD5E780FC673}" type="datetime3">
              <a:rPr lang="en-US" smtClean="0"/>
              <a:t>13 August 2017</a:t>
            </a:fld>
            <a:endParaRPr lang="en-US"/>
          </a:p>
        </p:txBody>
      </p:sp>
      <p:sp>
        <p:nvSpPr>
          <p:cNvPr id="3" name="Rectangle 2"/>
          <p:cNvSpPr/>
          <p:nvPr/>
        </p:nvSpPr>
        <p:spPr>
          <a:xfrm>
            <a:off x="887899" y="1497500"/>
            <a:ext cx="10465901" cy="46250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There </a:t>
            </a:r>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2809046392"/>
              </p:ext>
            </p:extLst>
          </p:nvPr>
        </p:nvGraphicFramePr>
        <p:xfrm>
          <a:off x="1006475" y="1991876"/>
          <a:ext cx="8128000" cy="4114800"/>
        </p:xfrm>
        <a:graphic>
          <a:graphicData uri="http://schemas.openxmlformats.org/drawingml/2006/table">
            <a:tbl>
              <a:tblPr firstRow="1" bandRow="1">
                <a:tableStyleId>{5C22544A-7EE6-4342-B048-85BDC9FD1C3A}</a:tableStyleId>
              </a:tblPr>
              <a:tblGrid>
                <a:gridCol w="4064000"/>
                <a:gridCol w="4064000"/>
              </a:tblGrid>
              <a:tr h="370840">
                <a:tc>
                  <a:txBody>
                    <a:bodyPr/>
                    <a:lstStyle/>
                    <a:p>
                      <a:pPr marL="285750" indent="-285750">
                        <a:buFont typeface="Wingdings" panose="05000000000000000000" pitchFamily="2" charset="2"/>
                        <a:buChar char="q"/>
                      </a:pPr>
                      <a:r>
                        <a:rPr lang="en-GB" sz="2400" baseline="0" dirty="0" smtClean="0">
                          <a:solidFill>
                            <a:schemeClr val="tx1"/>
                          </a:solidFill>
                        </a:rPr>
                        <a:t>To ensure that goods conform to specification</a:t>
                      </a:r>
                    </a:p>
                    <a:p>
                      <a:pPr marL="0" indent="0">
                        <a:buFont typeface="Wingdings" panose="05000000000000000000" pitchFamily="2" charset="2"/>
                        <a:buNone/>
                      </a:pPr>
                      <a:endParaRPr lang="en-GB" sz="2400" baseline="0" dirty="0" smtClean="0">
                        <a:solidFill>
                          <a:schemeClr val="tx1"/>
                        </a:solidFill>
                      </a:endParaRPr>
                    </a:p>
                    <a:p>
                      <a:pPr marL="285750" indent="-285750">
                        <a:buFont typeface="Wingdings" panose="05000000000000000000" pitchFamily="2" charset="2"/>
                        <a:buChar char="q"/>
                      </a:pPr>
                      <a:r>
                        <a:rPr lang="en-GB" sz="2400" baseline="0" dirty="0" smtClean="0">
                          <a:solidFill>
                            <a:schemeClr val="tx1"/>
                          </a:solidFill>
                        </a:rPr>
                        <a:t>To indicate Terms of Contract</a:t>
                      </a:r>
                    </a:p>
                    <a:p>
                      <a:pPr marL="0" indent="0">
                        <a:buFont typeface="Wingdings" panose="05000000000000000000" pitchFamily="2" charset="2"/>
                        <a:buNone/>
                      </a:pPr>
                      <a:endParaRPr lang="en-GB" sz="2400" b="1" baseline="0" dirty="0" smtClean="0">
                        <a:solidFill>
                          <a:schemeClr val="tx1"/>
                        </a:solidFill>
                      </a:endParaRPr>
                    </a:p>
                    <a:p>
                      <a:pPr marL="285750" indent="-285750">
                        <a:buFont typeface="Wingdings" panose="05000000000000000000" pitchFamily="2" charset="2"/>
                        <a:buChar char="q"/>
                      </a:pPr>
                      <a:r>
                        <a:rPr lang="en-GB" sz="2400" b="1" baseline="0" dirty="0" smtClean="0">
                          <a:solidFill>
                            <a:schemeClr val="tx1"/>
                          </a:solidFill>
                        </a:rPr>
                        <a:t>To show evidence of product origin</a:t>
                      </a:r>
                    </a:p>
                    <a:p>
                      <a:pPr marL="285750" indent="-285750">
                        <a:buFont typeface="Wingdings" panose="05000000000000000000" pitchFamily="2" charset="2"/>
                        <a:buChar char="q"/>
                      </a:pPr>
                      <a:endParaRPr lang="en-GB" sz="2400" b="1" baseline="0" dirty="0" smtClean="0">
                        <a:solidFill>
                          <a:schemeClr val="tx1"/>
                        </a:solidFill>
                      </a:endParaRPr>
                    </a:p>
                    <a:p>
                      <a:pPr marL="285750" indent="-285750">
                        <a:buFont typeface="Wingdings" panose="05000000000000000000" pitchFamily="2" charset="2"/>
                        <a:buChar char="q"/>
                      </a:pPr>
                      <a:r>
                        <a:rPr lang="en-GB" sz="2400" b="1" baseline="0" dirty="0" smtClean="0">
                          <a:solidFill>
                            <a:schemeClr val="tx1"/>
                          </a:solidFill>
                        </a:rPr>
                        <a:t>To show evidence of delivery</a:t>
                      </a:r>
                      <a:endParaRPr lang="en-GB" sz="2400" dirty="0">
                        <a:solidFill>
                          <a:schemeClr val="tx1"/>
                        </a:solidFill>
                      </a:endParaRPr>
                    </a:p>
                  </a:txBody>
                  <a:tcPr>
                    <a:solidFill>
                      <a:schemeClr val="bg1"/>
                    </a:solidFill>
                  </a:tcPr>
                </a:tc>
                <a:tc>
                  <a:txBody>
                    <a:bodyPr/>
                    <a:lstStyle/>
                    <a:p>
                      <a:pPr marL="0" lvl="0" indent="0">
                        <a:buFont typeface="Wingdings" panose="05000000000000000000" pitchFamily="2" charset="2"/>
                        <a:buNone/>
                      </a:pPr>
                      <a:endParaRPr lang="en-GB" sz="1800" b="0" baseline="0" dirty="0" smtClean="0">
                        <a:solidFill>
                          <a:schemeClr val="tx1"/>
                        </a:solidFill>
                      </a:endParaRPr>
                    </a:p>
                    <a:p>
                      <a:pPr marL="0" lvl="0" indent="0">
                        <a:buFont typeface="Wingdings" panose="05000000000000000000" pitchFamily="2" charset="2"/>
                        <a:buNone/>
                      </a:pPr>
                      <a:endParaRPr lang="en-GB" sz="1800" b="0" baseline="0" dirty="0" smtClean="0">
                        <a:solidFill>
                          <a:schemeClr val="tx1"/>
                        </a:solidFill>
                      </a:endParaRPr>
                    </a:p>
                    <a:p>
                      <a:pPr marL="0" lvl="0" indent="0">
                        <a:buFont typeface="Wingdings" panose="05000000000000000000" pitchFamily="2" charset="2"/>
                        <a:buNone/>
                      </a:pPr>
                      <a:endParaRPr lang="en-GB" sz="1800" b="0" baseline="0" dirty="0" smtClean="0">
                        <a:solidFill>
                          <a:schemeClr val="tx1"/>
                        </a:solidFill>
                      </a:endParaRPr>
                    </a:p>
                    <a:p>
                      <a:pPr marL="285750" indent="-285750">
                        <a:buFont typeface="Wingdings" panose="05000000000000000000" pitchFamily="2" charset="2"/>
                        <a:buChar char="q"/>
                      </a:pPr>
                      <a:r>
                        <a:rPr lang="en-GB" dirty="0" smtClean="0"/>
                        <a:t>Cert</a:t>
                      </a:r>
                      <a:endParaRPr lang="en-GB" dirty="0"/>
                    </a:p>
                  </a:txBody>
                  <a:tcPr>
                    <a:solidFill>
                      <a:schemeClr val="bg1"/>
                    </a:solidFill>
                  </a:tcPr>
                </a:tc>
              </a:tr>
            </a:tbl>
          </a:graphicData>
        </a:graphic>
      </p:graphicFrame>
    </p:spTree>
    <p:extLst>
      <p:ext uri="{BB962C8B-B14F-4D97-AF65-F5344CB8AC3E}">
        <p14:creationId xmlns:p14="http://schemas.microsoft.com/office/powerpoint/2010/main" val="2820565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64430"/>
          </a:xfrm>
          <a:solidFill>
            <a:schemeClr val="accent6">
              <a:lumMod val="50000"/>
            </a:schemeClr>
          </a:solidFill>
          <a:ln>
            <a:solidFill>
              <a:schemeClr val="bg1"/>
            </a:solidFill>
          </a:ln>
        </p:spPr>
        <p:txBody>
          <a:bodyPr>
            <a:normAutofit/>
          </a:bodyPr>
          <a:lstStyle/>
          <a:p>
            <a:r>
              <a:rPr lang="en-US" sz="4000" b="1" dirty="0" smtClean="0">
                <a:solidFill>
                  <a:schemeClr val="bg1"/>
                </a:solidFill>
              </a:rPr>
              <a:t>MARKET ENTRY STRATEGY</a:t>
            </a:r>
            <a:endParaRPr lang="en-US" sz="4000" b="1" dirty="0">
              <a:solidFill>
                <a:schemeClr val="bg1"/>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34475" y="365126"/>
            <a:ext cx="2219325" cy="1085850"/>
          </a:xfrm>
        </p:spPr>
      </p:pic>
      <p:sp>
        <p:nvSpPr>
          <p:cNvPr id="4" name="Footer Placeholder 3"/>
          <p:cNvSpPr>
            <a:spLocks noGrp="1"/>
          </p:cNvSpPr>
          <p:nvPr>
            <p:ph type="ftr" sz="quarter" idx="11"/>
          </p:nvPr>
        </p:nvSpPr>
        <p:spPr/>
        <p:txBody>
          <a:bodyPr/>
          <a:lstStyle/>
          <a:p>
            <a:r>
              <a:rPr lang="en-US" smtClean="0"/>
              <a:t>NEPC - PPCA IKEJA</a:t>
            </a:r>
            <a:endParaRPr lang="en-US"/>
          </a:p>
        </p:txBody>
      </p:sp>
      <p:sp>
        <p:nvSpPr>
          <p:cNvPr id="5" name="Slide Number Placeholder 4"/>
          <p:cNvSpPr>
            <a:spLocks noGrp="1"/>
          </p:cNvSpPr>
          <p:nvPr>
            <p:ph type="sldNum" sz="quarter" idx="12"/>
          </p:nvPr>
        </p:nvSpPr>
        <p:spPr/>
        <p:txBody>
          <a:bodyPr/>
          <a:lstStyle/>
          <a:p>
            <a:fld id="{4CA219D6-CB7C-42A0-8B1A-0A70FDDF553A}" type="slidenum">
              <a:rPr lang="en-US" smtClean="0"/>
              <a:t>22</a:t>
            </a:fld>
            <a:endParaRPr lang="en-US"/>
          </a:p>
        </p:txBody>
      </p:sp>
      <p:sp>
        <p:nvSpPr>
          <p:cNvPr id="6" name="Date Placeholder 5"/>
          <p:cNvSpPr>
            <a:spLocks noGrp="1"/>
          </p:cNvSpPr>
          <p:nvPr>
            <p:ph type="dt" sz="half" idx="10"/>
          </p:nvPr>
        </p:nvSpPr>
        <p:spPr/>
        <p:txBody>
          <a:bodyPr/>
          <a:lstStyle/>
          <a:p>
            <a:fld id="{46410F23-4AE5-4EA9-B5A1-BD5E780FC673}" type="datetime3">
              <a:rPr lang="en-US" smtClean="0"/>
              <a:t>13 August 2017</a:t>
            </a:fld>
            <a:endParaRPr lang="en-US"/>
          </a:p>
        </p:txBody>
      </p:sp>
      <p:sp>
        <p:nvSpPr>
          <p:cNvPr id="3" name="Rectangle 2"/>
          <p:cNvSpPr/>
          <p:nvPr/>
        </p:nvSpPr>
        <p:spPr>
          <a:xfrm>
            <a:off x="838200" y="1450976"/>
            <a:ext cx="10515600" cy="47775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Sourcing</a:t>
            </a:r>
            <a:endParaRPr lang="en-GB" dirty="0"/>
          </a:p>
        </p:txBody>
      </p:sp>
      <p:sp>
        <p:nvSpPr>
          <p:cNvPr id="8" name="TextBox 7"/>
          <p:cNvSpPr txBox="1"/>
          <p:nvPr/>
        </p:nvSpPr>
        <p:spPr>
          <a:xfrm>
            <a:off x="862875" y="1519702"/>
            <a:ext cx="10490925" cy="3416320"/>
          </a:xfrm>
          <a:prstGeom prst="rect">
            <a:avLst/>
          </a:prstGeom>
          <a:noFill/>
        </p:spPr>
        <p:txBody>
          <a:bodyPr wrap="square" rtlCol="0">
            <a:spAutoFit/>
          </a:bodyPr>
          <a:lstStyle/>
          <a:p>
            <a:pPr marL="285750" indent="-285750" algn="just">
              <a:buFont typeface="Wingdings" panose="05000000000000000000" pitchFamily="2" charset="2"/>
              <a:buChar char="q"/>
            </a:pPr>
            <a:r>
              <a:rPr lang="en-GB" b="1" dirty="0" smtClean="0"/>
              <a:t>Direct Exporting:</a:t>
            </a:r>
            <a:r>
              <a:rPr lang="en-GB" dirty="0" smtClean="0"/>
              <a:t> The exporter selects the desired markets to penetrate, chooses the best channel of distribution for each market – agent, representatives, retailer or direct users through the exporter’s registered international business in a foreign country.  This can facilitate foreign business connections required to sell the product.</a:t>
            </a:r>
          </a:p>
          <a:p>
            <a:pPr marL="285750" indent="-285750" algn="just">
              <a:buFont typeface="Wingdings" panose="05000000000000000000" pitchFamily="2" charset="2"/>
              <a:buChar char="q"/>
            </a:pPr>
            <a:r>
              <a:rPr lang="en-GB" b="1" dirty="0" smtClean="0"/>
              <a:t>Purchasing product  for resale:</a:t>
            </a:r>
            <a:r>
              <a:rPr lang="en-GB" dirty="0" smtClean="0"/>
              <a:t> NEXPOTRADE Houses Ltd is an example, the company has opened a Warehouse in Liberia</a:t>
            </a:r>
          </a:p>
          <a:p>
            <a:pPr marL="285750" indent="-285750" algn="just">
              <a:buFont typeface="Wingdings" panose="05000000000000000000" pitchFamily="2" charset="2"/>
              <a:buChar char="q"/>
            </a:pPr>
            <a:r>
              <a:rPr lang="en-GB" b="1" dirty="0" smtClean="0"/>
              <a:t>Piggy Marketing</a:t>
            </a:r>
            <a:r>
              <a:rPr lang="en-GB" dirty="0" smtClean="0"/>
              <a:t>:  Is an arrangement in which a manufacturer or service firm distribute a second firm’s product. Such service firm will have a contract with an overseas buyer to provide a wide range of products or services.</a:t>
            </a:r>
          </a:p>
          <a:p>
            <a:pPr marL="285750" indent="-285750" algn="just">
              <a:buFont typeface="Wingdings" panose="05000000000000000000" pitchFamily="2" charset="2"/>
              <a:buChar char="q"/>
            </a:pPr>
            <a:r>
              <a:rPr lang="en-GB" dirty="0" smtClean="0"/>
              <a:t>Cooperative Organisations/Export Department Cooperative: A group of people or association pulled their resources together in order to export together.</a:t>
            </a:r>
            <a:endParaRPr lang="en-GB" dirty="0"/>
          </a:p>
          <a:p>
            <a:r>
              <a:rPr lang="en-GB" dirty="0" smtClean="0"/>
              <a:t> </a:t>
            </a:r>
            <a:endParaRPr lang="en-GB" dirty="0"/>
          </a:p>
        </p:txBody>
      </p:sp>
    </p:spTree>
    <p:extLst>
      <p:ext uri="{BB962C8B-B14F-4D97-AF65-F5344CB8AC3E}">
        <p14:creationId xmlns:p14="http://schemas.microsoft.com/office/powerpoint/2010/main" val="2463778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64430"/>
          </a:xfrm>
          <a:solidFill>
            <a:schemeClr val="accent6">
              <a:lumMod val="50000"/>
            </a:schemeClr>
          </a:solidFill>
          <a:ln>
            <a:solidFill>
              <a:schemeClr val="bg1"/>
            </a:solidFill>
          </a:ln>
        </p:spPr>
        <p:txBody>
          <a:bodyPr>
            <a:normAutofit/>
          </a:bodyPr>
          <a:lstStyle/>
          <a:p>
            <a:r>
              <a:rPr lang="en-US" sz="2400" dirty="0" smtClean="0">
                <a:solidFill>
                  <a:schemeClr val="bg1"/>
                </a:solidFill>
              </a:rPr>
              <a:t>CONCLUSION</a:t>
            </a:r>
            <a:endParaRPr lang="en-US" sz="2400" dirty="0">
              <a:solidFill>
                <a:schemeClr val="bg1"/>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34475" y="365126"/>
            <a:ext cx="2219325" cy="1085850"/>
          </a:xfrm>
        </p:spPr>
      </p:pic>
      <p:sp>
        <p:nvSpPr>
          <p:cNvPr id="4" name="Footer Placeholder 3"/>
          <p:cNvSpPr>
            <a:spLocks noGrp="1"/>
          </p:cNvSpPr>
          <p:nvPr>
            <p:ph type="ftr" sz="quarter" idx="11"/>
          </p:nvPr>
        </p:nvSpPr>
        <p:spPr/>
        <p:txBody>
          <a:bodyPr/>
          <a:lstStyle/>
          <a:p>
            <a:r>
              <a:rPr lang="en-US" smtClean="0"/>
              <a:t>NEPC - PPCA IKEJA</a:t>
            </a:r>
            <a:endParaRPr lang="en-US"/>
          </a:p>
        </p:txBody>
      </p:sp>
      <p:sp>
        <p:nvSpPr>
          <p:cNvPr id="5" name="Slide Number Placeholder 4"/>
          <p:cNvSpPr>
            <a:spLocks noGrp="1"/>
          </p:cNvSpPr>
          <p:nvPr>
            <p:ph type="sldNum" sz="quarter" idx="12"/>
          </p:nvPr>
        </p:nvSpPr>
        <p:spPr/>
        <p:txBody>
          <a:bodyPr/>
          <a:lstStyle/>
          <a:p>
            <a:fld id="{4CA219D6-CB7C-42A0-8B1A-0A70FDDF553A}" type="slidenum">
              <a:rPr lang="en-US" smtClean="0"/>
              <a:t>23</a:t>
            </a:fld>
            <a:endParaRPr lang="en-US"/>
          </a:p>
        </p:txBody>
      </p:sp>
      <p:sp>
        <p:nvSpPr>
          <p:cNvPr id="6" name="Date Placeholder 5"/>
          <p:cNvSpPr>
            <a:spLocks noGrp="1"/>
          </p:cNvSpPr>
          <p:nvPr>
            <p:ph type="dt" sz="half" idx="10"/>
          </p:nvPr>
        </p:nvSpPr>
        <p:spPr/>
        <p:txBody>
          <a:bodyPr/>
          <a:lstStyle/>
          <a:p>
            <a:fld id="{46410F23-4AE5-4EA9-B5A1-BD5E780FC673}" type="datetime3">
              <a:rPr lang="en-US" smtClean="0"/>
              <a:t>13 August 2017</a:t>
            </a:fld>
            <a:endParaRPr lang="en-US"/>
          </a:p>
        </p:txBody>
      </p:sp>
      <p:sp>
        <p:nvSpPr>
          <p:cNvPr id="3" name="Rectangle 2"/>
          <p:cNvSpPr/>
          <p:nvPr/>
        </p:nvSpPr>
        <p:spPr>
          <a:xfrm>
            <a:off x="838200" y="1621245"/>
            <a:ext cx="10515600" cy="4756525"/>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600" lvl="0" indent="-609600" fontAlgn="base">
              <a:lnSpc>
                <a:spcPct val="90000"/>
              </a:lnSpc>
              <a:spcAft>
                <a:spcPct val="0"/>
              </a:spcAft>
              <a:buClr>
                <a:srgbClr val="C2113A"/>
              </a:buClr>
              <a:buNone/>
              <a:defRPr/>
            </a:pPr>
            <a:r>
              <a:rPr lang="en-US" sz="2800" b="1" kern="0" dirty="0" smtClean="0">
                <a:solidFill>
                  <a:schemeClr val="tx1"/>
                </a:solidFill>
                <a:latin typeface="Arial"/>
                <a:ea typeface="ＭＳ Ｐゴシック" charset="0"/>
                <a:cs typeface="Times New Roman" pitchFamily="18" charset="0"/>
              </a:rPr>
              <a:t>Think Export!</a:t>
            </a:r>
            <a:endParaRPr lang="en-US" sz="2800" b="1" kern="0" dirty="0">
              <a:solidFill>
                <a:schemeClr val="tx1"/>
              </a:solidFill>
              <a:latin typeface="Arial"/>
              <a:ea typeface="ＭＳ Ｐゴシック" charset="0"/>
              <a:cs typeface="Times New Roman" pitchFamily="18" charset="0"/>
            </a:endParaRPr>
          </a:p>
          <a:p>
            <a:pPr marL="609600" lvl="0" indent="-609600" fontAlgn="base">
              <a:lnSpc>
                <a:spcPct val="90000"/>
              </a:lnSpc>
              <a:spcAft>
                <a:spcPct val="0"/>
              </a:spcAft>
              <a:buClr>
                <a:srgbClr val="C2113A"/>
              </a:buClr>
              <a:buNone/>
              <a:defRPr/>
            </a:pPr>
            <a:endParaRPr lang="en-US" kern="0" dirty="0" smtClean="0">
              <a:solidFill>
                <a:schemeClr val="tx1"/>
              </a:solidFill>
              <a:latin typeface="Arial"/>
              <a:ea typeface="ＭＳ Ｐゴシック" charset="0"/>
              <a:cs typeface="Times New Roman" pitchFamily="18" charset="0"/>
            </a:endParaRPr>
          </a:p>
          <a:p>
            <a:pPr marL="609600" lvl="0" indent="-609600" fontAlgn="base">
              <a:lnSpc>
                <a:spcPct val="90000"/>
              </a:lnSpc>
              <a:spcAft>
                <a:spcPct val="0"/>
              </a:spcAft>
              <a:buClr>
                <a:srgbClr val="C2113A"/>
              </a:buClr>
              <a:buNone/>
              <a:defRPr/>
            </a:pPr>
            <a:r>
              <a:rPr lang="en-US" kern="0" dirty="0" smtClean="0">
                <a:solidFill>
                  <a:schemeClr val="tx1"/>
                </a:solidFill>
                <a:latin typeface="Arial"/>
                <a:ea typeface="ＭＳ Ｐゴシック" charset="0"/>
                <a:cs typeface="Times New Roman" pitchFamily="18" charset="0"/>
              </a:rPr>
              <a:t>1</a:t>
            </a:r>
            <a:r>
              <a:rPr lang="en-US" kern="0" dirty="0">
                <a:solidFill>
                  <a:schemeClr val="tx1"/>
                </a:solidFill>
                <a:latin typeface="Arial"/>
                <a:ea typeface="ＭＳ Ｐゴシック" charset="0"/>
                <a:cs typeface="Times New Roman" pitchFamily="18" charset="0"/>
              </a:rPr>
              <a:t>.  </a:t>
            </a:r>
            <a:r>
              <a:rPr lang="en-US" kern="0" dirty="0" smtClean="0">
                <a:solidFill>
                  <a:schemeClr val="tx1"/>
                </a:solidFill>
                <a:latin typeface="Arial"/>
                <a:ea typeface="ＭＳ Ｐゴシック" charset="0"/>
                <a:cs typeface="Times New Roman" pitchFamily="18" charset="0"/>
              </a:rPr>
              <a:t>Do your </a:t>
            </a:r>
            <a:r>
              <a:rPr lang="en-US" b="1" kern="0" dirty="0" smtClean="0">
                <a:solidFill>
                  <a:schemeClr val="tx1"/>
                </a:solidFill>
                <a:latin typeface="Arial"/>
                <a:ea typeface="ＭＳ Ｐゴシック" charset="0"/>
                <a:cs typeface="Times New Roman" pitchFamily="18" charset="0"/>
              </a:rPr>
              <a:t>market research</a:t>
            </a:r>
            <a:endParaRPr lang="en-US" b="1" kern="0" dirty="0">
              <a:solidFill>
                <a:schemeClr val="tx1"/>
              </a:solidFill>
              <a:latin typeface="Arial"/>
              <a:ea typeface="ＭＳ Ｐゴシック" charset="0"/>
              <a:cs typeface="Times New Roman" pitchFamily="18" charset="0"/>
            </a:endParaRPr>
          </a:p>
          <a:p>
            <a:pPr marL="609600" lvl="0" indent="-609600" fontAlgn="base">
              <a:lnSpc>
                <a:spcPct val="90000"/>
              </a:lnSpc>
              <a:spcAft>
                <a:spcPct val="0"/>
              </a:spcAft>
              <a:buClr>
                <a:srgbClr val="C2113A"/>
              </a:buClr>
              <a:buNone/>
              <a:defRPr/>
            </a:pPr>
            <a:r>
              <a:rPr lang="en-US" kern="0" dirty="0">
                <a:solidFill>
                  <a:schemeClr val="tx1"/>
                </a:solidFill>
                <a:latin typeface="Arial"/>
                <a:ea typeface="ＭＳ Ｐゴシック" charset="0"/>
                <a:cs typeface="Times New Roman" pitchFamily="18" charset="0"/>
              </a:rPr>
              <a:t>	- </a:t>
            </a:r>
            <a:r>
              <a:rPr lang="en-US" kern="0" dirty="0" smtClean="0">
                <a:solidFill>
                  <a:schemeClr val="tx1"/>
                </a:solidFill>
                <a:latin typeface="Arial"/>
                <a:ea typeface="ＭＳ Ｐゴシック" charset="0"/>
                <a:cs typeface="Times New Roman" pitchFamily="18" charset="0"/>
              </a:rPr>
              <a:t>It will enable you know there is a </a:t>
            </a:r>
            <a:r>
              <a:rPr lang="en-US" kern="0" dirty="0">
                <a:solidFill>
                  <a:schemeClr val="tx1"/>
                </a:solidFill>
                <a:latin typeface="Arial"/>
                <a:ea typeface="ＭＳ Ｐゴシック" charset="0"/>
                <a:cs typeface="Times New Roman" pitchFamily="18" charset="0"/>
              </a:rPr>
              <a:t>demand for your </a:t>
            </a:r>
            <a:r>
              <a:rPr lang="en-US" kern="0" dirty="0" smtClean="0">
                <a:solidFill>
                  <a:schemeClr val="tx1"/>
                </a:solidFill>
                <a:latin typeface="Arial"/>
                <a:ea typeface="ＭＳ Ｐゴシック" charset="0"/>
                <a:cs typeface="Times New Roman" pitchFamily="18" charset="0"/>
              </a:rPr>
              <a:t>product.</a:t>
            </a:r>
            <a:endParaRPr lang="en-US" kern="0" dirty="0">
              <a:solidFill>
                <a:schemeClr val="tx1"/>
              </a:solidFill>
              <a:latin typeface="Arial"/>
              <a:ea typeface="ＭＳ Ｐゴシック" charset="0"/>
              <a:cs typeface="Times New Roman" pitchFamily="18" charset="0"/>
            </a:endParaRPr>
          </a:p>
          <a:p>
            <a:pPr marL="609600" lvl="0" indent="-609600" fontAlgn="base">
              <a:lnSpc>
                <a:spcPct val="90000"/>
              </a:lnSpc>
              <a:spcAft>
                <a:spcPct val="0"/>
              </a:spcAft>
              <a:buClr>
                <a:srgbClr val="C2113A"/>
              </a:buClr>
              <a:buNone/>
              <a:defRPr/>
            </a:pPr>
            <a:endParaRPr lang="en-US" kern="0" dirty="0">
              <a:solidFill>
                <a:schemeClr val="tx1"/>
              </a:solidFill>
              <a:latin typeface="Arial"/>
              <a:ea typeface="ＭＳ Ｐゴシック" charset="0"/>
              <a:cs typeface="Times New Roman" pitchFamily="18" charset="0"/>
            </a:endParaRPr>
          </a:p>
          <a:p>
            <a:pPr lvl="0" fontAlgn="base">
              <a:lnSpc>
                <a:spcPct val="90000"/>
              </a:lnSpc>
              <a:spcAft>
                <a:spcPct val="0"/>
              </a:spcAft>
              <a:buClr>
                <a:srgbClr val="C2113A"/>
              </a:buClr>
              <a:defRPr/>
            </a:pPr>
            <a:r>
              <a:rPr lang="en-US" kern="0" dirty="0">
                <a:solidFill>
                  <a:schemeClr val="tx1"/>
                </a:solidFill>
                <a:latin typeface="Arial"/>
                <a:ea typeface="ＭＳ Ｐゴシック" charset="0"/>
                <a:cs typeface="Times New Roman" pitchFamily="18" charset="0"/>
              </a:rPr>
              <a:t>2.  </a:t>
            </a:r>
            <a:r>
              <a:rPr lang="en-US" kern="0" dirty="0" smtClean="0">
                <a:solidFill>
                  <a:schemeClr val="tx1"/>
                </a:solidFill>
                <a:latin typeface="Arial"/>
                <a:ea typeface="ＭＳ Ｐゴシック" charset="0"/>
                <a:cs typeface="Times New Roman" pitchFamily="18" charset="0"/>
              </a:rPr>
              <a:t>Be the </a:t>
            </a:r>
            <a:r>
              <a:rPr lang="en-US" b="1" kern="0" dirty="0" smtClean="0">
                <a:solidFill>
                  <a:schemeClr val="tx1"/>
                </a:solidFill>
                <a:latin typeface="Arial"/>
                <a:ea typeface="ＭＳ Ｐゴシック" charset="0"/>
                <a:cs typeface="Times New Roman" pitchFamily="18" charset="0"/>
              </a:rPr>
              <a:t>right producer</a:t>
            </a:r>
            <a:endParaRPr lang="en-US" b="1" kern="0" dirty="0">
              <a:solidFill>
                <a:schemeClr val="tx1"/>
              </a:solidFill>
              <a:latin typeface="Arial"/>
              <a:ea typeface="ＭＳ Ｐゴシック" charset="0"/>
              <a:cs typeface="Times New Roman" pitchFamily="18" charset="0"/>
            </a:endParaRPr>
          </a:p>
          <a:p>
            <a:pPr marL="609600" lvl="0" indent="-609600" fontAlgn="base">
              <a:lnSpc>
                <a:spcPct val="90000"/>
              </a:lnSpc>
              <a:spcAft>
                <a:spcPct val="0"/>
              </a:spcAft>
              <a:buClr>
                <a:srgbClr val="C2113A"/>
              </a:buClr>
              <a:buNone/>
              <a:defRPr/>
            </a:pPr>
            <a:r>
              <a:rPr lang="en-US" kern="0" dirty="0">
                <a:solidFill>
                  <a:schemeClr val="tx1"/>
                </a:solidFill>
                <a:latin typeface="Arial"/>
                <a:ea typeface="ＭＳ Ｐゴシック" charset="0"/>
                <a:cs typeface="Times New Roman" pitchFamily="18" charset="0"/>
              </a:rPr>
              <a:t>	- </a:t>
            </a:r>
            <a:r>
              <a:rPr lang="en-US" kern="0" dirty="0" smtClean="0">
                <a:solidFill>
                  <a:schemeClr val="tx1"/>
                </a:solidFill>
                <a:latin typeface="Arial"/>
                <a:ea typeface="ＭＳ Ｐゴシック" charset="0"/>
                <a:cs typeface="Times New Roman" pitchFamily="18" charset="0"/>
              </a:rPr>
              <a:t>Producing good quality products at competitive prices and plan to make volumes for export. Make a success right from home market.</a:t>
            </a:r>
            <a:endParaRPr lang="en-US" kern="0" dirty="0">
              <a:solidFill>
                <a:schemeClr val="tx1"/>
              </a:solidFill>
              <a:latin typeface="Arial"/>
              <a:ea typeface="ＭＳ Ｐゴシック" charset="0"/>
              <a:cs typeface="Times New Roman" pitchFamily="18" charset="0"/>
            </a:endParaRPr>
          </a:p>
          <a:p>
            <a:pPr marL="609600" lvl="0" indent="-609600" fontAlgn="base">
              <a:lnSpc>
                <a:spcPct val="90000"/>
              </a:lnSpc>
              <a:spcAft>
                <a:spcPct val="0"/>
              </a:spcAft>
              <a:buClr>
                <a:srgbClr val="C2113A"/>
              </a:buClr>
              <a:buNone/>
              <a:defRPr/>
            </a:pPr>
            <a:endParaRPr lang="en-US" kern="0" dirty="0">
              <a:solidFill>
                <a:schemeClr val="tx1"/>
              </a:solidFill>
              <a:latin typeface="Arial"/>
              <a:ea typeface="ＭＳ Ｐゴシック" charset="0"/>
              <a:cs typeface="Times New Roman" pitchFamily="18" charset="0"/>
            </a:endParaRPr>
          </a:p>
          <a:p>
            <a:pPr marL="609600" lvl="0" indent="-609600" fontAlgn="base">
              <a:lnSpc>
                <a:spcPct val="90000"/>
              </a:lnSpc>
              <a:spcAft>
                <a:spcPct val="0"/>
              </a:spcAft>
              <a:buClr>
                <a:srgbClr val="C2113A"/>
              </a:buClr>
              <a:buNone/>
              <a:defRPr/>
            </a:pPr>
            <a:r>
              <a:rPr lang="en-US" kern="0" dirty="0">
                <a:solidFill>
                  <a:schemeClr val="tx1"/>
                </a:solidFill>
                <a:latin typeface="Arial"/>
                <a:ea typeface="ＭＳ Ｐゴシック" charset="0"/>
                <a:cs typeface="Times New Roman" pitchFamily="18" charset="0"/>
              </a:rPr>
              <a:t>3.  </a:t>
            </a:r>
            <a:r>
              <a:rPr lang="en-US" kern="0" dirty="0" smtClean="0">
                <a:solidFill>
                  <a:schemeClr val="tx1"/>
                </a:solidFill>
                <a:latin typeface="Arial"/>
                <a:ea typeface="ＭＳ Ｐゴシック" charset="0"/>
                <a:cs typeface="Times New Roman" pitchFamily="18" charset="0"/>
              </a:rPr>
              <a:t>Be e</a:t>
            </a:r>
            <a:r>
              <a:rPr lang="en-US" b="1" kern="0" dirty="0" smtClean="0">
                <a:solidFill>
                  <a:schemeClr val="tx1"/>
                </a:solidFill>
                <a:latin typeface="Arial"/>
                <a:ea typeface="ＭＳ Ｐゴシック" charset="0"/>
                <a:cs typeface="Times New Roman" pitchFamily="18" charset="0"/>
              </a:rPr>
              <a:t>xport ready</a:t>
            </a:r>
            <a:endParaRPr lang="en-US" b="1" kern="0" dirty="0">
              <a:solidFill>
                <a:schemeClr val="tx1"/>
              </a:solidFill>
              <a:latin typeface="Arial"/>
              <a:ea typeface="ＭＳ Ｐゴシック" charset="0"/>
              <a:cs typeface="Times New Roman" pitchFamily="18" charset="0"/>
            </a:endParaRPr>
          </a:p>
          <a:p>
            <a:pPr lvl="0" fontAlgn="base">
              <a:lnSpc>
                <a:spcPct val="90000"/>
              </a:lnSpc>
              <a:spcAft>
                <a:spcPct val="0"/>
              </a:spcAft>
              <a:buClr>
                <a:srgbClr val="C2113A"/>
              </a:buClr>
              <a:defRPr/>
            </a:pPr>
            <a:r>
              <a:rPr lang="en-US" kern="0" dirty="0" smtClean="0">
                <a:solidFill>
                  <a:schemeClr val="tx1"/>
                </a:solidFill>
                <a:latin typeface="Arial"/>
                <a:ea typeface="ＭＳ Ｐゴシック" charset="0"/>
                <a:cs typeface="Times New Roman" pitchFamily="18" charset="0"/>
              </a:rPr>
              <a:t>        - Meet international standards and export </a:t>
            </a:r>
            <a:r>
              <a:rPr lang="en-US" kern="0" dirty="0">
                <a:solidFill>
                  <a:schemeClr val="tx1"/>
                </a:solidFill>
                <a:latin typeface="Arial"/>
                <a:ea typeface="ＭＳ Ｐゴシック" charset="0"/>
                <a:cs typeface="Times New Roman" pitchFamily="18" charset="0"/>
              </a:rPr>
              <a:t>regionally </a:t>
            </a:r>
            <a:r>
              <a:rPr lang="en-US" kern="0" dirty="0" smtClean="0">
                <a:solidFill>
                  <a:schemeClr val="tx1"/>
                </a:solidFill>
                <a:latin typeface="Arial"/>
                <a:ea typeface="ＭＳ Ｐゴシック" charset="0"/>
                <a:cs typeface="Times New Roman" pitchFamily="18" charset="0"/>
              </a:rPr>
              <a:t>and internationally</a:t>
            </a:r>
          </a:p>
          <a:p>
            <a:pPr lvl="0" fontAlgn="base">
              <a:lnSpc>
                <a:spcPct val="90000"/>
              </a:lnSpc>
              <a:spcAft>
                <a:spcPct val="0"/>
              </a:spcAft>
              <a:buClr>
                <a:srgbClr val="C2113A"/>
              </a:buClr>
              <a:defRPr/>
            </a:pPr>
            <a:endParaRPr lang="en-US" kern="0" dirty="0" smtClean="0">
              <a:solidFill>
                <a:schemeClr val="tx1"/>
              </a:solidFill>
              <a:latin typeface="Arial"/>
              <a:ea typeface="ＭＳ Ｐゴシック" charset="0"/>
              <a:cs typeface="Times New Roman" pitchFamily="18" charset="0"/>
            </a:endParaRPr>
          </a:p>
          <a:p>
            <a:pPr lvl="0" fontAlgn="base">
              <a:lnSpc>
                <a:spcPct val="90000"/>
              </a:lnSpc>
              <a:spcAft>
                <a:spcPct val="0"/>
              </a:spcAft>
              <a:buClr>
                <a:srgbClr val="C2113A"/>
              </a:buClr>
              <a:defRPr/>
            </a:pPr>
            <a:r>
              <a:rPr lang="en-US" kern="0" dirty="0" smtClean="0">
                <a:solidFill>
                  <a:schemeClr val="tx1"/>
                </a:solidFill>
                <a:latin typeface="Arial"/>
                <a:ea typeface="ＭＳ Ｐゴシック" charset="0"/>
                <a:cs typeface="Times New Roman" pitchFamily="18" charset="0"/>
              </a:rPr>
              <a:t>4. Make timely delivery</a:t>
            </a:r>
          </a:p>
          <a:p>
            <a:pPr marL="742950" lvl="1" indent="-285750" fontAlgn="base">
              <a:lnSpc>
                <a:spcPct val="90000"/>
              </a:lnSpc>
              <a:spcAft>
                <a:spcPct val="0"/>
              </a:spcAft>
              <a:buClr>
                <a:srgbClr val="C2113A"/>
              </a:buClr>
              <a:buFontTx/>
              <a:buChar char="-"/>
              <a:defRPr/>
            </a:pPr>
            <a:r>
              <a:rPr lang="en-US" kern="0" dirty="0" smtClean="0">
                <a:solidFill>
                  <a:schemeClr val="tx1"/>
                </a:solidFill>
                <a:latin typeface="Arial"/>
                <a:ea typeface="ＭＳ Ｐゴシック" charset="0"/>
                <a:cs typeface="Times New Roman" pitchFamily="18" charset="0"/>
              </a:rPr>
              <a:t>Make proper planning and give sufficient lead time.  </a:t>
            </a:r>
          </a:p>
          <a:p>
            <a:pPr marL="742950" lvl="1" indent="-285750" fontAlgn="base">
              <a:lnSpc>
                <a:spcPct val="90000"/>
              </a:lnSpc>
              <a:spcAft>
                <a:spcPct val="0"/>
              </a:spcAft>
              <a:buClr>
                <a:srgbClr val="C2113A"/>
              </a:buClr>
              <a:buFontTx/>
              <a:buChar char="-"/>
              <a:defRPr/>
            </a:pPr>
            <a:endParaRPr lang="en-US" kern="0" dirty="0" smtClean="0">
              <a:solidFill>
                <a:schemeClr val="tx1"/>
              </a:solidFill>
              <a:latin typeface="Arial"/>
              <a:ea typeface="ＭＳ Ｐゴシック" charset="0"/>
              <a:cs typeface="Times New Roman" pitchFamily="18" charset="0"/>
            </a:endParaRPr>
          </a:p>
          <a:p>
            <a:r>
              <a:rPr lang="en-GB" dirty="0" smtClean="0">
                <a:solidFill>
                  <a:schemeClr val="tx1"/>
                </a:solidFill>
                <a:latin typeface="Ariel"/>
              </a:rPr>
              <a:t>5. Support your shipment with genuine documents.</a:t>
            </a:r>
            <a:endParaRPr lang="en-GB" dirty="0">
              <a:solidFill>
                <a:schemeClr val="tx1"/>
              </a:solidFill>
              <a:latin typeface="Ariel"/>
            </a:endParaRPr>
          </a:p>
        </p:txBody>
      </p:sp>
    </p:spTree>
    <p:extLst>
      <p:ext uri="{BB962C8B-B14F-4D97-AF65-F5344CB8AC3E}">
        <p14:creationId xmlns:p14="http://schemas.microsoft.com/office/powerpoint/2010/main" val="2504421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64430"/>
          </a:xfrm>
          <a:solidFill>
            <a:schemeClr val="accent6">
              <a:lumMod val="50000"/>
            </a:schemeClr>
          </a:solidFill>
          <a:ln>
            <a:solidFill>
              <a:schemeClr val="bg1"/>
            </a:solidFill>
          </a:ln>
        </p:spPr>
        <p:txBody>
          <a:bodyPr>
            <a:normAutofit/>
          </a:bodyPr>
          <a:lstStyle/>
          <a:p>
            <a:r>
              <a:rPr lang="en-US" sz="2400" dirty="0" smtClean="0">
                <a:solidFill>
                  <a:schemeClr val="bg1"/>
                </a:solidFill>
              </a:rPr>
              <a:t>EXPORTER’S REGISTRATION CERTIFICATE</a:t>
            </a:r>
            <a:endParaRPr lang="en-US" sz="2400" dirty="0">
              <a:solidFill>
                <a:schemeClr val="bg1"/>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34475" y="365126"/>
            <a:ext cx="2219325" cy="1085850"/>
          </a:xfrm>
        </p:spPr>
      </p:pic>
      <p:sp>
        <p:nvSpPr>
          <p:cNvPr id="4" name="Footer Placeholder 3"/>
          <p:cNvSpPr>
            <a:spLocks noGrp="1"/>
          </p:cNvSpPr>
          <p:nvPr>
            <p:ph type="ftr" sz="quarter" idx="11"/>
          </p:nvPr>
        </p:nvSpPr>
        <p:spPr/>
        <p:txBody>
          <a:bodyPr/>
          <a:lstStyle/>
          <a:p>
            <a:r>
              <a:rPr lang="en-US" smtClean="0"/>
              <a:t>NEPC - PPCA IKEJA</a:t>
            </a:r>
            <a:endParaRPr lang="en-US"/>
          </a:p>
        </p:txBody>
      </p:sp>
      <p:sp>
        <p:nvSpPr>
          <p:cNvPr id="5" name="Slide Number Placeholder 4"/>
          <p:cNvSpPr>
            <a:spLocks noGrp="1"/>
          </p:cNvSpPr>
          <p:nvPr>
            <p:ph type="sldNum" sz="quarter" idx="12"/>
          </p:nvPr>
        </p:nvSpPr>
        <p:spPr/>
        <p:txBody>
          <a:bodyPr/>
          <a:lstStyle/>
          <a:p>
            <a:fld id="{4CA219D6-CB7C-42A0-8B1A-0A70FDDF553A}" type="slidenum">
              <a:rPr lang="en-US" smtClean="0"/>
              <a:t>24</a:t>
            </a:fld>
            <a:endParaRPr lang="en-US"/>
          </a:p>
        </p:txBody>
      </p:sp>
      <p:sp>
        <p:nvSpPr>
          <p:cNvPr id="6" name="Date Placeholder 5"/>
          <p:cNvSpPr>
            <a:spLocks noGrp="1"/>
          </p:cNvSpPr>
          <p:nvPr>
            <p:ph type="dt" sz="half" idx="10"/>
          </p:nvPr>
        </p:nvSpPr>
        <p:spPr/>
        <p:txBody>
          <a:bodyPr/>
          <a:lstStyle/>
          <a:p>
            <a:fld id="{46410F23-4AE5-4EA9-B5A1-BD5E780FC673}" type="datetime3">
              <a:rPr lang="en-US" smtClean="0"/>
              <a:t>13 August 2017</a:t>
            </a:fld>
            <a:endParaRPr lang="en-US"/>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2225" r="2581"/>
          <a:stretch/>
        </p:blipFill>
        <p:spPr>
          <a:xfrm>
            <a:off x="3799267" y="1661375"/>
            <a:ext cx="3412902" cy="4567126"/>
          </a:xfrm>
          <a:prstGeom prst="rect">
            <a:avLst/>
          </a:prstGeom>
        </p:spPr>
      </p:pic>
    </p:spTree>
    <p:extLst>
      <p:ext uri="{BB962C8B-B14F-4D97-AF65-F5344CB8AC3E}">
        <p14:creationId xmlns:p14="http://schemas.microsoft.com/office/powerpoint/2010/main" val="2197697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64430"/>
          </a:xfrm>
          <a:solidFill>
            <a:schemeClr val="accent6">
              <a:lumMod val="50000"/>
            </a:schemeClr>
          </a:solidFill>
          <a:ln>
            <a:solidFill>
              <a:schemeClr val="bg1"/>
            </a:solidFill>
          </a:ln>
        </p:spPr>
        <p:txBody>
          <a:bodyPr>
            <a:normAutofit/>
          </a:bodyPr>
          <a:lstStyle/>
          <a:p>
            <a:endParaRPr lang="en-US" sz="2400" dirty="0">
              <a:solidFill>
                <a:schemeClr val="bg1"/>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34475" y="365126"/>
            <a:ext cx="2219325" cy="1085850"/>
          </a:xfrm>
        </p:spPr>
      </p:pic>
      <p:sp>
        <p:nvSpPr>
          <p:cNvPr id="4" name="Footer Placeholder 3"/>
          <p:cNvSpPr>
            <a:spLocks noGrp="1"/>
          </p:cNvSpPr>
          <p:nvPr>
            <p:ph type="ftr" sz="quarter" idx="11"/>
          </p:nvPr>
        </p:nvSpPr>
        <p:spPr/>
        <p:txBody>
          <a:bodyPr/>
          <a:lstStyle/>
          <a:p>
            <a:r>
              <a:rPr lang="en-US" smtClean="0"/>
              <a:t>NEPC - PPCA IKEJA</a:t>
            </a:r>
            <a:endParaRPr lang="en-US"/>
          </a:p>
        </p:txBody>
      </p:sp>
      <p:sp>
        <p:nvSpPr>
          <p:cNvPr id="5" name="Slide Number Placeholder 4"/>
          <p:cNvSpPr>
            <a:spLocks noGrp="1"/>
          </p:cNvSpPr>
          <p:nvPr>
            <p:ph type="sldNum" sz="quarter" idx="12"/>
          </p:nvPr>
        </p:nvSpPr>
        <p:spPr/>
        <p:txBody>
          <a:bodyPr/>
          <a:lstStyle/>
          <a:p>
            <a:fld id="{4CA219D6-CB7C-42A0-8B1A-0A70FDDF553A}" type="slidenum">
              <a:rPr lang="en-US" smtClean="0"/>
              <a:t>25</a:t>
            </a:fld>
            <a:endParaRPr lang="en-US"/>
          </a:p>
        </p:txBody>
      </p:sp>
      <p:sp>
        <p:nvSpPr>
          <p:cNvPr id="6" name="Date Placeholder 5"/>
          <p:cNvSpPr>
            <a:spLocks noGrp="1"/>
          </p:cNvSpPr>
          <p:nvPr>
            <p:ph type="dt" sz="half" idx="10"/>
          </p:nvPr>
        </p:nvSpPr>
        <p:spPr/>
        <p:txBody>
          <a:bodyPr/>
          <a:lstStyle/>
          <a:p>
            <a:fld id="{46410F23-4AE5-4EA9-B5A1-BD5E780FC673}" type="datetime3">
              <a:rPr lang="en-US" smtClean="0"/>
              <a:t>13 August 2017</a:t>
            </a:fld>
            <a:endParaRPr lang="en-US"/>
          </a:p>
        </p:txBody>
      </p:sp>
      <p:sp>
        <p:nvSpPr>
          <p:cNvPr id="3" name="Rectangle 2"/>
          <p:cNvSpPr/>
          <p:nvPr/>
        </p:nvSpPr>
        <p:spPr>
          <a:xfrm>
            <a:off x="899388" y="1828795"/>
            <a:ext cx="10454412" cy="44932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THANK YOU FOR YOUR ATTENTION</a:t>
            </a:r>
            <a:r>
              <a:rPr lang="en-US" sz="4400" dirty="0">
                <a:solidFill>
                  <a:schemeClr val="tx1"/>
                </a:solidFill>
              </a:rPr>
              <a:t>!</a:t>
            </a:r>
          </a:p>
          <a:p>
            <a:pPr algn="ctr"/>
            <a:endParaRPr lang="en-GB" dirty="0"/>
          </a:p>
        </p:txBody>
      </p:sp>
    </p:spTree>
    <p:extLst>
      <p:ext uri="{BB962C8B-B14F-4D97-AF65-F5344CB8AC3E}">
        <p14:creationId xmlns:p14="http://schemas.microsoft.com/office/powerpoint/2010/main" val="3587071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97914"/>
          </a:xfrm>
          <a:solidFill>
            <a:schemeClr val="accent6">
              <a:lumMod val="50000"/>
            </a:schemeClr>
          </a:solidFill>
          <a:ln>
            <a:solidFill>
              <a:schemeClr val="bg1"/>
            </a:solidFill>
          </a:ln>
        </p:spPr>
        <p:txBody>
          <a:bodyPr>
            <a:normAutofit/>
          </a:bodyPr>
          <a:lstStyle/>
          <a:p>
            <a:r>
              <a:rPr lang="en-US" sz="3600" dirty="0" smtClean="0">
                <a:solidFill>
                  <a:schemeClr val="bg1"/>
                </a:solidFill>
              </a:rPr>
              <a:t>INTRODUCTION</a:t>
            </a:r>
            <a:endParaRPr lang="en-US" sz="3600" dirty="0">
              <a:solidFill>
                <a:schemeClr val="bg1"/>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34475" y="365126"/>
            <a:ext cx="2219325" cy="1097914"/>
          </a:xfrm>
        </p:spPr>
      </p:pic>
      <p:sp>
        <p:nvSpPr>
          <p:cNvPr id="4" name="Footer Placeholder 3"/>
          <p:cNvSpPr>
            <a:spLocks noGrp="1"/>
          </p:cNvSpPr>
          <p:nvPr>
            <p:ph type="ftr" sz="quarter" idx="11"/>
          </p:nvPr>
        </p:nvSpPr>
        <p:spPr/>
        <p:txBody>
          <a:bodyPr/>
          <a:lstStyle/>
          <a:p>
            <a:r>
              <a:rPr lang="en-US" smtClean="0"/>
              <a:t>NEPC - PPCA IKEJA</a:t>
            </a:r>
            <a:endParaRPr lang="en-US"/>
          </a:p>
        </p:txBody>
      </p:sp>
      <p:sp>
        <p:nvSpPr>
          <p:cNvPr id="5" name="Slide Number Placeholder 4"/>
          <p:cNvSpPr>
            <a:spLocks noGrp="1"/>
          </p:cNvSpPr>
          <p:nvPr>
            <p:ph type="sldNum" sz="quarter" idx="12"/>
          </p:nvPr>
        </p:nvSpPr>
        <p:spPr/>
        <p:txBody>
          <a:bodyPr/>
          <a:lstStyle/>
          <a:p>
            <a:fld id="{4CA219D6-CB7C-42A0-8B1A-0A70FDDF553A}" type="slidenum">
              <a:rPr lang="en-US" smtClean="0"/>
              <a:t>3</a:t>
            </a:fld>
            <a:endParaRPr lang="en-US"/>
          </a:p>
        </p:txBody>
      </p:sp>
      <p:sp>
        <p:nvSpPr>
          <p:cNvPr id="6" name="Date Placeholder 5"/>
          <p:cNvSpPr>
            <a:spLocks noGrp="1"/>
          </p:cNvSpPr>
          <p:nvPr>
            <p:ph type="dt" sz="half" idx="10"/>
          </p:nvPr>
        </p:nvSpPr>
        <p:spPr/>
        <p:txBody>
          <a:bodyPr/>
          <a:lstStyle/>
          <a:p>
            <a:fld id="{1FB3052E-F192-439F-8FB5-008D119BE25E}" type="datetime3">
              <a:rPr lang="en-US" smtClean="0"/>
              <a:t>13 August 2017</a:t>
            </a:fld>
            <a:endParaRPr lang="en-US"/>
          </a:p>
        </p:txBody>
      </p:sp>
      <p:sp>
        <p:nvSpPr>
          <p:cNvPr id="9" name="Rectangle 8"/>
          <p:cNvSpPr/>
          <p:nvPr/>
        </p:nvSpPr>
        <p:spPr>
          <a:xfrm>
            <a:off x="838200" y="1813560"/>
            <a:ext cx="10515600" cy="4160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en-US" sz="2200" dirty="0">
                <a:ln w="0"/>
                <a:solidFill>
                  <a:schemeClr val="tx1"/>
                </a:solidFill>
                <a:effectLst>
                  <a:outerShdw blurRad="38100" dist="19050" dir="2700000" algn="tl" rotWithShape="0">
                    <a:schemeClr val="dk1">
                      <a:alpha val="40000"/>
                    </a:schemeClr>
                  </a:outerShdw>
                </a:effectLst>
              </a:rPr>
              <a:t>Nigeria is a great nation endowed  with a lot of good quality natural </a:t>
            </a:r>
            <a:r>
              <a:rPr lang="en-US" sz="2200" dirty="0" smtClean="0">
                <a:ln w="0"/>
                <a:solidFill>
                  <a:schemeClr val="tx1"/>
                </a:solidFill>
                <a:effectLst>
                  <a:outerShdw blurRad="38100" dist="19050" dir="2700000" algn="tl" rotWithShape="0">
                    <a:schemeClr val="dk1">
                      <a:alpha val="40000"/>
                    </a:schemeClr>
                  </a:outerShdw>
                </a:effectLst>
              </a:rPr>
              <a:t>mineral resources, </a:t>
            </a:r>
            <a:r>
              <a:rPr lang="en-US" sz="2200" dirty="0">
                <a:ln w="0"/>
                <a:solidFill>
                  <a:schemeClr val="tx1"/>
                </a:solidFill>
                <a:effectLst>
                  <a:outerShdw blurRad="38100" dist="19050" dir="2700000" algn="tl" rotWithShape="0">
                    <a:schemeClr val="dk1">
                      <a:alpha val="40000"/>
                    </a:schemeClr>
                  </a:outerShdw>
                </a:effectLst>
              </a:rPr>
              <a:t>agricultural </a:t>
            </a:r>
            <a:r>
              <a:rPr lang="en-US" sz="2200" dirty="0" smtClean="0">
                <a:ln w="0"/>
                <a:solidFill>
                  <a:schemeClr val="tx1"/>
                </a:solidFill>
                <a:effectLst>
                  <a:outerShdw blurRad="38100" dist="19050" dir="2700000" algn="tl" rotWithShape="0">
                    <a:schemeClr val="dk1">
                      <a:alpha val="40000"/>
                    </a:schemeClr>
                  </a:outerShdw>
                </a:effectLst>
              </a:rPr>
              <a:t>produce </a:t>
            </a:r>
            <a:r>
              <a:rPr lang="en-US" sz="2200" dirty="0">
                <a:ln w="0"/>
                <a:solidFill>
                  <a:schemeClr val="tx1"/>
                </a:solidFill>
                <a:effectLst>
                  <a:outerShdw blurRad="38100" dist="19050" dir="2700000" algn="tl" rotWithShape="0">
                    <a:schemeClr val="dk1">
                      <a:alpha val="40000"/>
                    </a:schemeClr>
                  </a:outerShdw>
                </a:effectLst>
              </a:rPr>
              <a:t>and </a:t>
            </a:r>
            <a:r>
              <a:rPr lang="en-US" sz="2200" dirty="0" smtClean="0">
                <a:ln w="0"/>
                <a:solidFill>
                  <a:schemeClr val="tx1"/>
                </a:solidFill>
                <a:effectLst>
                  <a:outerShdw blurRad="38100" dist="19050" dir="2700000" algn="tl" rotWithShape="0">
                    <a:schemeClr val="dk1">
                      <a:alpha val="40000"/>
                    </a:schemeClr>
                  </a:outerShdw>
                </a:effectLst>
              </a:rPr>
              <a:t>great human </a:t>
            </a:r>
            <a:r>
              <a:rPr lang="en-US" sz="2200" dirty="0">
                <a:ln w="0"/>
                <a:solidFill>
                  <a:schemeClr val="tx1"/>
                </a:solidFill>
                <a:effectLst>
                  <a:outerShdw blurRad="38100" dist="19050" dir="2700000" algn="tl" rotWithShape="0">
                    <a:schemeClr val="dk1">
                      <a:alpha val="40000"/>
                    </a:schemeClr>
                  </a:outerShdw>
                </a:effectLst>
              </a:rPr>
              <a:t>talents. </a:t>
            </a:r>
          </a:p>
          <a:p>
            <a:pPr marL="342900" indent="-342900" algn="just">
              <a:buFont typeface="Arial" panose="020B0604020202020204" pitchFamily="34" charset="0"/>
              <a:buChar char="•"/>
            </a:pPr>
            <a:r>
              <a:rPr lang="en-US" sz="2200" dirty="0">
                <a:ln w="0"/>
                <a:solidFill>
                  <a:schemeClr val="tx1"/>
                </a:solidFill>
                <a:effectLst>
                  <a:outerShdw blurRad="38100" dist="19050" dir="2700000" algn="tl" rotWithShape="0">
                    <a:schemeClr val="dk1">
                      <a:alpha val="40000"/>
                    </a:schemeClr>
                  </a:outerShdw>
                </a:effectLst>
              </a:rPr>
              <a:t>These resource however, needs to be properly harnessed to sustain the economy particularly in this present day of recession.</a:t>
            </a:r>
          </a:p>
          <a:p>
            <a:pPr marL="342900" indent="-342900" algn="just">
              <a:buFont typeface="Arial" panose="020B0604020202020204" pitchFamily="34" charset="0"/>
              <a:buChar char="•"/>
            </a:pPr>
            <a:r>
              <a:rPr lang="en-US" sz="2200" dirty="0" smtClean="0">
                <a:ln w="0"/>
                <a:solidFill>
                  <a:schemeClr val="tx1"/>
                </a:solidFill>
                <a:effectLst>
                  <a:outerShdw blurRad="38100" dist="19050" dir="2700000" algn="tl" rotWithShape="0">
                    <a:schemeClr val="dk1">
                      <a:alpha val="40000"/>
                    </a:schemeClr>
                  </a:outerShdw>
                </a:effectLst>
              </a:rPr>
              <a:t>The NEPC therefore, a Federal government agency was established in 1976 and charged with the sole responsibility of promoting the development of non-oil exports and to diversify the nations economy through provision of technical assistance to export oriented industries, promotion of public private partnerships, organization of sensitization programs, capacity building,  administration of post export incentives, offering advisory services, disseminating information on market trends and liaison with commodity associations with a view of identifying products for export development. </a:t>
            </a:r>
            <a:endParaRPr lang="en-US" sz="22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0570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97914"/>
          </a:xfrm>
          <a:solidFill>
            <a:schemeClr val="accent6">
              <a:lumMod val="50000"/>
            </a:schemeClr>
          </a:solidFill>
          <a:ln>
            <a:solidFill>
              <a:schemeClr val="bg1"/>
            </a:solidFill>
          </a:ln>
        </p:spPr>
        <p:txBody>
          <a:bodyPr>
            <a:normAutofit/>
          </a:bodyPr>
          <a:lstStyle/>
          <a:p>
            <a:r>
              <a:rPr lang="en-US" sz="3600" dirty="0" smtClean="0">
                <a:solidFill>
                  <a:schemeClr val="bg1"/>
                </a:solidFill>
              </a:rPr>
              <a:t>NEPC: VISION AND </a:t>
            </a:r>
            <a:r>
              <a:rPr lang="en-US" sz="3600" smtClean="0">
                <a:solidFill>
                  <a:schemeClr val="bg1"/>
                </a:solidFill>
              </a:rPr>
              <a:t>MISSION STATEMENT</a:t>
            </a:r>
            <a:endParaRPr lang="en-US" sz="3600" dirty="0">
              <a:solidFill>
                <a:schemeClr val="bg1"/>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34475" y="365126"/>
            <a:ext cx="2219325" cy="1097914"/>
          </a:xfrm>
        </p:spPr>
      </p:pic>
      <p:sp>
        <p:nvSpPr>
          <p:cNvPr id="4" name="Footer Placeholder 3"/>
          <p:cNvSpPr>
            <a:spLocks noGrp="1"/>
          </p:cNvSpPr>
          <p:nvPr>
            <p:ph type="ftr" sz="quarter" idx="11"/>
          </p:nvPr>
        </p:nvSpPr>
        <p:spPr/>
        <p:txBody>
          <a:bodyPr/>
          <a:lstStyle/>
          <a:p>
            <a:r>
              <a:rPr lang="en-US" smtClean="0"/>
              <a:t>NEPC - PPCA IKEJA</a:t>
            </a:r>
            <a:endParaRPr lang="en-US"/>
          </a:p>
        </p:txBody>
      </p:sp>
      <p:sp>
        <p:nvSpPr>
          <p:cNvPr id="5" name="Slide Number Placeholder 4"/>
          <p:cNvSpPr>
            <a:spLocks noGrp="1"/>
          </p:cNvSpPr>
          <p:nvPr>
            <p:ph type="sldNum" sz="quarter" idx="12"/>
          </p:nvPr>
        </p:nvSpPr>
        <p:spPr/>
        <p:txBody>
          <a:bodyPr/>
          <a:lstStyle/>
          <a:p>
            <a:fld id="{4CA219D6-CB7C-42A0-8B1A-0A70FDDF553A}" type="slidenum">
              <a:rPr lang="en-US" smtClean="0"/>
              <a:t>4</a:t>
            </a:fld>
            <a:endParaRPr lang="en-US"/>
          </a:p>
        </p:txBody>
      </p:sp>
      <p:sp>
        <p:nvSpPr>
          <p:cNvPr id="6" name="Date Placeholder 5"/>
          <p:cNvSpPr>
            <a:spLocks noGrp="1"/>
          </p:cNvSpPr>
          <p:nvPr>
            <p:ph type="dt" sz="half" idx="10"/>
          </p:nvPr>
        </p:nvSpPr>
        <p:spPr/>
        <p:txBody>
          <a:bodyPr/>
          <a:lstStyle/>
          <a:p>
            <a:fld id="{1FB3052E-F192-439F-8FB5-008D119BE25E}" type="datetime3">
              <a:rPr lang="en-US" smtClean="0"/>
              <a:t>13 August 2017</a:t>
            </a:fld>
            <a:endParaRPr lang="en-US"/>
          </a:p>
        </p:txBody>
      </p:sp>
      <p:sp>
        <p:nvSpPr>
          <p:cNvPr id="9" name="Rectangle 8"/>
          <p:cNvSpPr/>
          <p:nvPr/>
        </p:nvSpPr>
        <p:spPr>
          <a:xfrm>
            <a:off x="838200" y="1813560"/>
            <a:ext cx="10515600" cy="4160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smtClean="0">
                <a:ln w="0"/>
                <a:solidFill>
                  <a:schemeClr val="tx1"/>
                </a:solidFill>
                <a:effectLst>
                  <a:outerShdw blurRad="38100" dist="19050" dir="2700000" algn="tl" rotWithShape="0">
                    <a:schemeClr val="dk1">
                      <a:alpha val="40000"/>
                    </a:schemeClr>
                  </a:outerShdw>
                </a:effectLst>
              </a:rPr>
              <a:t>Vision</a:t>
            </a:r>
          </a:p>
          <a:p>
            <a:pPr marL="342900" indent="-342900" algn="just">
              <a:buFont typeface="Arial" panose="020B0604020202020204" pitchFamily="34" charset="0"/>
              <a:buChar char="•"/>
            </a:pPr>
            <a:r>
              <a:rPr lang="en-US" sz="3600" dirty="0" smtClean="0">
                <a:ln w="0"/>
                <a:solidFill>
                  <a:schemeClr val="tx1"/>
                </a:solidFill>
                <a:effectLst>
                  <a:outerShdw blurRad="38100" dist="19050" dir="2700000" algn="tl" rotWithShape="0">
                    <a:schemeClr val="dk1">
                      <a:alpha val="40000"/>
                    </a:schemeClr>
                  </a:outerShdw>
                </a:effectLst>
              </a:rPr>
              <a:t>To make the world a market place for Nigerian non-oil products.</a:t>
            </a:r>
            <a:endParaRPr lang="en-US" sz="3600" b="1" dirty="0">
              <a:ln w="0"/>
              <a:solidFill>
                <a:schemeClr val="tx1"/>
              </a:solidFill>
              <a:effectLst>
                <a:outerShdw blurRad="38100" dist="19050" dir="2700000" algn="tl" rotWithShape="0">
                  <a:schemeClr val="dk1">
                    <a:alpha val="40000"/>
                  </a:schemeClr>
                </a:outerShdw>
              </a:effectLst>
            </a:endParaRPr>
          </a:p>
          <a:p>
            <a:pPr algn="just"/>
            <a:r>
              <a:rPr lang="en-US" sz="3600" b="1" dirty="0" smtClean="0">
                <a:ln w="0"/>
                <a:solidFill>
                  <a:schemeClr val="tx1"/>
                </a:solidFill>
                <a:effectLst>
                  <a:outerShdw blurRad="38100" dist="19050" dir="2700000" algn="tl" rotWithShape="0">
                    <a:schemeClr val="dk1">
                      <a:alpha val="40000"/>
                    </a:schemeClr>
                  </a:outerShdw>
                </a:effectLst>
              </a:rPr>
              <a:t>Mission</a:t>
            </a:r>
            <a:endParaRPr lang="en-US" sz="3600" b="1" dirty="0">
              <a:ln w="0"/>
              <a:solidFill>
                <a:schemeClr val="tx1"/>
              </a:solidFill>
              <a:effectLst>
                <a:outerShdw blurRad="38100" dist="19050" dir="2700000" algn="tl" rotWithShape="0">
                  <a:schemeClr val="dk1">
                    <a:alpha val="40000"/>
                  </a:schemeClr>
                </a:outerShdw>
              </a:effectLst>
            </a:endParaRPr>
          </a:p>
          <a:p>
            <a:pPr marL="342900" indent="-342900" algn="just">
              <a:buFont typeface="Arial" panose="020B0604020202020204" pitchFamily="34" charset="0"/>
              <a:buChar char="•"/>
            </a:pPr>
            <a:r>
              <a:rPr lang="en-US" sz="3600" dirty="0" smtClean="0">
                <a:ln w="0"/>
                <a:solidFill>
                  <a:schemeClr val="tx1"/>
                </a:solidFill>
                <a:effectLst>
                  <a:outerShdw blurRad="38100" dist="19050" dir="2700000" algn="tl" rotWithShape="0">
                    <a:schemeClr val="dk1">
                      <a:alpha val="40000"/>
                    </a:schemeClr>
                  </a:outerShdw>
                </a:effectLst>
              </a:rPr>
              <a:t>To diversify the Nigerian economy by expanding and increasing non-oil exports for sustainable inclusive economic growth.</a:t>
            </a:r>
            <a:endParaRPr lang="en-US" sz="36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42669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05706"/>
          </a:xfrm>
          <a:solidFill>
            <a:schemeClr val="accent6">
              <a:lumMod val="50000"/>
            </a:schemeClr>
          </a:solidFill>
          <a:ln>
            <a:solidFill>
              <a:schemeClr val="bg1"/>
            </a:solidFill>
          </a:ln>
        </p:spPr>
        <p:txBody>
          <a:bodyPr>
            <a:normAutofit/>
          </a:bodyPr>
          <a:lstStyle/>
          <a:p>
            <a:r>
              <a:rPr lang="en-US" sz="2400" dirty="0" smtClean="0">
                <a:solidFill>
                  <a:schemeClr val="bg1"/>
                </a:solidFill>
              </a:rPr>
              <a:t>EXPORT: DEFINITION, BENEFITS AND EXPORTABLE PRODUCTS</a:t>
            </a:r>
            <a:endParaRPr lang="en-US" sz="2400" dirty="0">
              <a:solidFill>
                <a:schemeClr val="bg1"/>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97377" y="365127"/>
            <a:ext cx="2219325" cy="1205705"/>
          </a:xfrm>
        </p:spPr>
      </p:pic>
      <p:sp>
        <p:nvSpPr>
          <p:cNvPr id="4" name="Footer Placeholder 3"/>
          <p:cNvSpPr>
            <a:spLocks noGrp="1"/>
          </p:cNvSpPr>
          <p:nvPr>
            <p:ph type="ftr" sz="quarter" idx="11"/>
          </p:nvPr>
        </p:nvSpPr>
        <p:spPr/>
        <p:txBody>
          <a:bodyPr/>
          <a:lstStyle/>
          <a:p>
            <a:r>
              <a:rPr lang="en-US" smtClean="0"/>
              <a:t>NEPC - PPCA IKEJA</a:t>
            </a:r>
            <a:endParaRPr lang="en-US"/>
          </a:p>
        </p:txBody>
      </p:sp>
      <p:sp>
        <p:nvSpPr>
          <p:cNvPr id="5" name="Slide Number Placeholder 4"/>
          <p:cNvSpPr>
            <a:spLocks noGrp="1"/>
          </p:cNvSpPr>
          <p:nvPr>
            <p:ph type="sldNum" sz="quarter" idx="12"/>
          </p:nvPr>
        </p:nvSpPr>
        <p:spPr/>
        <p:txBody>
          <a:bodyPr/>
          <a:lstStyle/>
          <a:p>
            <a:fld id="{4CA219D6-CB7C-42A0-8B1A-0A70FDDF553A}" type="slidenum">
              <a:rPr lang="en-US" smtClean="0"/>
              <a:t>5</a:t>
            </a:fld>
            <a:endParaRPr lang="en-US"/>
          </a:p>
        </p:txBody>
      </p:sp>
      <p:sp>
        <p:nvSpPr>
          <p:cNvPr id="6" name="Date Placeholder 5"/>
          <p:cNvSpPr>
            <a:spLocks noGrp="1"/>
          </p:cNvSpPr>
          <p:nvPr>
            <p:ph type="dt" sz="half" idx="10"/>
          </p:nvPr>
        </p:nvSpPr>
        <p:spPr/>
        <p:txBody>
          <a:bodyPr/>
          <a:lstStyle/>
          <a:p>
            <a:fld id="{FC0E9943-E336-4306-B248-FFE18A27FA0B}" type="datetime3">
              <a:rPr lang="en-US" smtClean="0"/>
              <a:t>13 August 2017</a:t>
            </a:fld>
            <a:endParaRPr lang="en-US"/>
          </a:p>
        </p:txBody>
      </p:sp>
      <p:sp>
        <p:nvSpPr>
          <p:cNvPr id="8" name="Rectangle 7"/>
          <p:cNvSpPr/>
          <p:nvPr/>
        </p:nvSpPr>
        <p:spPr>
          <a:xfrm>
            <a:off x="944880" y="2011680"/>
            <a:ext cx="10771822" cy="4008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en-US" sz="2800" dirty="0">
                <a:ln w="0"/>
                <a:solidFill>
                  <a:schemeClr val="tx1"/>
                </a:solidFill>
                <a:effectLst>
                  <a:outerShdw blurRad="38100" dist="19050" dir="2700000" algn="tl" rotWithShape="0">
                    <a:schemeClr val="dk1">
                      <a:alpha val="40000"/>
                    </a:schemeClr>
                  </a:outerShdw>
                </a:effectLst>
              </a:rPr>
              <a:t>Export is simply selling of goods and services to another country. </a:t>
            </a:r>
          </a:p>
          <a:p>
            <a:pPr marL="457200" indent="-457200" algn="just">
              <a:buFont typeface="Arial" panose="020B0604020202020204" pitchFamily="34" charset="0"/>
              <a:buChar char="•"/>
            </a:pPr>
            <a:endParaRPr lang="en-US" sz="2800" dirty="0">
              <a:ln w="0"/>
              <a:effectLst>
                <a:outerShdw blurRad="38100" dist="19050" dir="2700000" algn="tl" rotWithShape="0">
                  <a:schemeClr val="dk1">
                    <a:alpha val="40000"/>
                  </a:schemeClr>
                </a:outerShdw>
              </a:effectLst>
            </a:endParaRPr>
          </a:p>
          <a:p>
            <a:pPr marL="457200" indent="-457200" algn="just">
              <a:buFont typeface="Arial" panose="020B0604020202020204" pitchFamily="34" charset="0"/>
              <a:buChar char="•"/>
            </a:pPr>
            <a:r>
              <a:rPr lang="en-US" sz="2800" dirty="0">
                <a:ln w="0"/>
                <a:solidFill>
                  <a:schemeClr val="tx1"/>
                </a:solidFill>
                <a:effectLst>
                  <a:outerShdw blurRad="38100" dist="19050" dir="2700000" algn="tl" rotWithShape="0">
                    <a:schemeClr val="dk1">
                      <a:alpha val="40000"/>
                    </a:schemeClr>
                  </a:outerShdw>
                </a:effectLst>
              </a:rPr>
              <a:t>Export is product shift or  expansion from domestic market to target customers at the international market</a:t>
            </a:r>
          </a:p>
          <a:p>
            <a:pPr marL="457200" indent="-457200" algn="just">
              <a:buFont typeface="Arial" panose="020B0604020202020204" pitchFamily="34" charset="0"/>
              <a:buChar char="•"/>
            </a:pPr>
            <a:endParaRPr lang="en-US" sz="2800" dirty="0">
              <a:ln w="0"/>
              <a:effectLst>
                <a:outerShdw blurRad="38100" dist="19050" dir="2700000" algn="tl" rotWithShape="0">
                  <a:schemeClr val="dk1">
                    <a:alpha val="40000"/>
                  </a:schemeClr>
                </a:outerShdw>
              </a:effectLst>
            </a:endParaRPr>
          </a:p>
          <a:p>
            <a:pPr marL="457200" indent="-457200" algn="just">
              <a:buFont typeface="Arial" panose="020B0604020202020204" pitchFamily="34" charset="0"/>
              <a:buChar char="•"/>
            </a:pPr>
            <a:r>
              <a:rPr lang="en-US" sz="2800" dirty="0">
                <a:ln w="0"/>
                <a:solidFill>
                  <a:schemeClr val="tx1"/>
                </a:solidFill>
                <a:effectLst>
                  <a:outerShdw blurRad="38100" dist="19050" dir="2700000" algn="tl" rotWithShape="0">
                    <a:schemeClr val="dk1">
                      <a:alpha val="40000"/>
                    </a:schemeClr>
                  </a:outerShdw>
                </a:effectLst>
              </a:rPr>
              <a:t>Export is one of the patterns of international business where activities are carried out across the national boundaries.  This could be on regular basis or occasionally.</a:t>
            </a:r>
          </a:p>
        </p:txBody>
      </p:sp>
    </p:spTree>
    <p:extLst>
      <p:ext uri="{BB962C8B-B14F-4D97-AF65-F5344CB8AC3E}">
        <p14:creationId xmlns:p14="http://schemas.microsoft.com/office/powerpoint/2010/main" val="4126096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05706"/>
          </a:xfrm>
          <a:solidFill>
            <a:schemeClr val="accent6">
              <a:lumMod val="50000"/>
            </a:schemeClr>
          </a:solidFill>
          <a:ln>
            <a:solidFill>
              <a:schemeClr val="bg1"/>
            </a:solidFill>
          </a:ln>
        </p:spPr>
        <p:txBody>
          <a:bodyPr>
            <a:normAutofit/>
          </a:bodyPr>
          <a:lstStyle/>
          <a:p>
            <a:r>
              <a:rPr lang="en-US" sz="3200" dirty="0" smtClean="0">
                <a:solidFill>
                  <a:schemeClr val="bg1"/>
                </a:solidFill>
              </a:rPr>
              <a:t>EXPORT: BENEFITS  </a:t>
            </a:r>
            <a:endParaRPr lang="en-US" sz="3200" dirty="0">
              <a:solidFill>
                <a:schemeClr val="bg1"/>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34475" y="365127"/>
            <a:ext cx="2219325" cy="1205705"/>
          </a:xfrm>
        </p:spPr>
      </p:pic>
      <p:sp>
        <p:nvSpPr>
          <p:cNvPr id="4" name="Footer Placeholder 3"/>
          <p:cNvSpPr>
            <a:spLocks noGrp="1"/>
          </p:cNvSpPr>
          <p:nvPr>
            <p:ph type="ftr" sz="quarter" idx="11"/>
          </p:nvPr>
        </p:nvSpPr>
        <p:spPr/>
        <p:txBody>
          <a:bodyPr/>
          <a:lstStyle/>
          <a:p>
            <a:r>
              <a:rPr lang="en-US" smtClean="0"/>
              <a:t>NEPC - PPCA IKEJA</a:t>
            </a:r>
            <a:endParaRPr lang="en-US"/>
          </a:p>
        </p:txBody>
      </p:sp>
      <p:sp>
        <p:nvSpPr>
          <p:cNvPr id="5" name="Slide Number Placeholder 4"/>
          <p:cNvSpPr>
            <a:spLocks noGrp="1"/>
          </p:cNvSpPr>
          <p:nvPr>
            <p:ph type="sldNum" sz="quarter" idx="12"/>
          </p:nvPr>
        </p:nvSpPr>
        <p:spPr/>
        <p:txBody>
          <a:bodyPr/>
          <a:lstStyle/>
          <a:p>
            <a:fld id="{4CA219D6-CB7C-42A0-8B1A-0A70FDDF553A}" type="slidenum">
              <a:rPr lang="en-US" smtClean="0"/>
              <a:t>6</a:t>
            </a:fld>
            <a:endParaRPr lang="en-US"/>
          </a:p>
        </p:txBody>
      </p:sp>
      <p:sp>
        <p:nvSpPr>
          <p:cNvPr id="6" name="Date Placeholder 5"/>
          <p:cNvSpPr>
            <a:spLocks noGrp="1"/>
          </p:cNvSpPr>
          <p:nvPr>
            <p:ph type="dt" sz="half" idx="10"/>
          </p:nvPr>
        </p:nvSpPr>
        <p:spPr/>
        <p:txBody>
          <a:bodyPr/>
          <a:lstStyle/>
          <a:p>
            <a:fld id="{0F48F377-76EA-4CB1-9433-C85B32502ADA}" type="datetime3">
              <a:rPr lang="en-US" smtClean="0"/>
              <a:t>13 August 2017</a:t>
            </a:fld>
            <a:endParaRPr lang="en-US"/>
          </a:p>
        </p:txBody>
      </p:sp>
      <p:sp>
        <p:nvSpPr>
          <p:cNvPr id="10" name="Rectangle 9"/>
          <p:cNvSpPr/>
          <p:nvPr/>
        </p:nvSpPr>
        <p:spPr>
          <a:xfrm>
            <a:off x="944880" y="1920240"/>
            <a:ext cx="10607040" cy="32613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3200" dirty="0">
                <a:ln w="0"/>
                <a:solidFill>
                  <a:schemeClr val="tx1"/>
                </a:solidFill>
                <a:effectLst>
                  <a:outerShdw blurRad="38100" dist="19050" dir="2700000" algn="tl" rotWithShape="0">
                    <a:schemeClr val="dk1">
                      <a:alpha val="40000"/>
                    </a:schemeClr>
                  </a:outerShdw>
                </a:effectLst>
              </a:rPr>
              <a:t>To gain global market shares</a:t>
            </a:r>
          </a:p>
          <a:p>
            <a:pPr marL="457200" indent="-457200">
              <a:buFont typeface="Arial" panose="020B0604020202020204" pitchFamily="34" charset="0"/>
              <a:buChar char="•"/>
            </a:pPr>
            <a:r>
              <a:rPr lang="en-US" sz="3200" dirty="0">
                <a:ln w="0"/>
                <a:solidFill>
                  <a:schemeClr val="tx1"/>
                </a:solidFill>
                <a:effectLst>
                  <a:outerShdw blurRad="38100" dist="19050" dir="2700000" algn="tl" rotWithShape="0">
                    <a:schemeClr val="dk1">
                      <a:alpha val="40000"/>
                    </a:schemeClr>
                  </a:outerShdw>
                </a:effectLst>
              </a:rPr>
              <a:t>To increase sales and profit levels</a:t>
            </a:r>
          </a:p>
          <a:p>
            <a:pPr marL="457200" indent="-457200">
              <a:buFont typeface="Arial" panose="020B0604020202020204" pitchFamily="34" charset="0"/>
              <a:buChar char="•"/>
            </a:pPr>
            <a:r>
              <a:rPr lang="en-US" sz="3200" dirty="0">
                <a:ln w="0"/>
                <a:solidFill>
                  <a:schemeClr val="tx1"/>
                </a:solidFill>
                <a:effectLst>
                  <a:outerShdw blurRad="38100" dist="19050" dir="2700000" algn="tl" rotWithShape="0">
                    <a:schemeClr val="dk1">
                      <a:alpha val="40000"/>
                    </a:schemeClr>
                  </a:outerShdw>
                </a:effectLst>
              </a:rPr>
              <a:t>To enhance domestic competitiveness</a:t>
            </a:r>
          </a:p>
          <a:p>
            <a:pPr marL="457200" indent="-457200">
              <a:buFont typeface="Arial" panose="020B0604020202020204" pitchFamily="34" charset="0"/>
              <a:buChar char="•"/>
            </a:pPr>
            <a:r>
              <a:rPr lang="en-US" sz="3200" dirty="0">
                <a:ln w="0"/>
                <a:solidFill>
                  <a:schemeClr val="tx1"/>
                </a:solidFill>
                <a:effectLst>
                  <a:outerShdw blurRad="38100" dist="19050" dir="2700000" algn="tl" rotWithShape="0">
                    <a:schemeClr val="dk1">
                      <a:alpha val="40000"/>
                    </a:schemeClr>
                  </a:outerShdw>
                </a:effectLst>
              </a:rPr>
              <a:t>To reap economies of scale</a:t>
            </a:r>
          </a:p>
          <a:p>
            <a:pPr marL="457200" indent="-457200">
              <a:buFont typeface="Arial" panose="020B0604020202020204" pitchFamily="34" charset="0"/>
              <a:buChar char="•"/>
            </a:pPr>
            <a:r>
              <a:rPr lang="en-US" sz="3200" dirty="0">
                <a:ln w="0"/>
                <a:solidFill>
                  <a:schemeClr val="tx1"/>
                </a:solidFill>
                <a:effectLst>
                  <a:outerShdw blurRad="38100" dist="19050" dir="2700000" algn="tl" rotWithShape="0">
                    <a:schemeClr val="dk1">
                      <a:alpha val="40000"/>
                    </a:schemeClr>
                  </a:outerShdw>
                </a:effectLst>
              </a:rPr>
              <a:t>To replicate domestic success  in another country. </a:t>
            </a:r>
          </a:p>
        </p:txBody>
      </p:sp>
    </p:spTree>
    <p:extLst>
      <p:ext uri="{BB962C8B-B14F-4D97-AF65-F5344CB8AC3E}">
        <p14:creationId xmlns:p14="http://schemas.microsoft.com/office/powerpoint/2010/main" val="3969436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05706"/>
          </a:xfrm>
          <a:solidFill>
            <a:schemeClr val="accent6">
              <a:lumMod val="50000"/>
            </a:schemeClr>
          </a:solidFill>
          <a:ln>
            <a:solidFill>
              <a:schemeClr val="bg1"/>
            </a:solidFill>
          </a:ln>
        </p:spPr>
        <p:txBody>
          <a:bodyPr>
            <a:normAutofit/>
          </a:bodyPr>
          <a:lstStyle/>
          <a:p>
            <a:r>
              <a:rPr lang="en-US" sz="3200" dirty="0" smtClean="0">
                <a:solidFill>
                  <a:schemeClr val="bg1"/>
                </a:solidFill>
              </a:rPr>
              <a:t>SOME EXPORTABLE PRODUCTS FROM</a:t>
            </a:r>
            <a:br>
              <a:rPr lang="en-US" sz="3200" dirty="0" smtClean="0">
                <a:solidFill>
                  <a:schemeClr val="bg1"/>
                </a:solidFill>
              </a:rPr>
            </a:br>
            <a:r>
              <a:rPr lang="en-US" sz="3200" dirty="0" smtClean="0">
                <a:solidFill>
                  <a:schemeClr val="bg1"/>
                </a:solidFill>
              </a:rPr>
              <a:t>NIGERIA</a:t>
            </a:r>
            <a:endParaRPr lang="en-US" sz="3200" dirty="0">
              <a:solidFill>
                <a:schemeClr val="bg1"/>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34475" y="365126"/>
            <a:ext cx="2219325" cy="1205706"/>
          </a:xfrm>
        </p:spPr>
      </p:pic>
      <p:sp>
        <p:nvSpPr>
          <p:cNvPr id="4" name="Footer Placeholder 3"/>
          <p:cNvSpPr>
            <a:spLocks noGrp="1"/>
          </p:cNvSpPr>
          <p:nvPr>
            <p:ph type="ftr" sz="quarter" idx="11"/>
          </p:nvPr>
        </p:nvSpPr>
        <p:spPr/>
        <p:txBody>
          <a:bodyPr/>
          <a:lstStyle/>
          <a:p>
            <a:r>
              <a:rPr lang="en-US" smtClean="0"/>
              <a:t>NEPC - PPCA IKEJA</a:t>
            </a:r>
            <a:endParaRPr lang="en-US"/>
          </a:p>
        </p:txBody>
      </p:sp>
      <p:sp>
        <p:nvSpPr>
          <p:cNvPr id="5" name="Slide Number Placeholder 4"/>
          <p:cNvSpPr>
            <a:spLocks noGrp="1"/>
          </p:cNvSpPr>
          <p:nvPr>
            <p:ph type="sldNum" sz="quarter" idx="12"/>
          </p:nvPr>
        </p:nvSpPr>
        <p:spPr/>
        <p:txBody>
          <a:bodyPr/>
          <a:lstStyle/>
          <a:p>
            <a:fld id="{4CA219D6-CB7C-42A0-8B1A-0A70FDDF553A}" type="slidenum">
              <a:rPr lang="en-US" smtClean="0"/>
              <a:t>7</a:t>
            </a:fld>
            <a:endParaRPr lang="en-US"/>
          </a:p>
        </p:txBody>
      </p:sp>
      <p:sp>
        <p:nvSpPr>
          <p:cNvPr id="6" name="Date Placeholder 5"/>
          <p:cNvSpPr>
            <a:spLocks noGrp="1"/>
          </p:cNvSpPr>
          <p:nvPr>
            <p:ph type="dt" sz="half" idx="10"/>
          </p:nvPr>
        </p:nvSpPr>
        <p:spPr/>
        <p:txBody>
          <a:bodyPr/>
          <a:lstStyle/>
          <a:p>
            <a:fld id="{FBB3C2FA-D000-4B52-B7B0-FAE295BCA44D}" type="datetime3">
              <a:rPr lang="en-US" smtClean="0"/>
              <a:t>13 August 2017</a:t>
            </a:fld>
            <a:endParaRPr lang="en-US"/>
          </a:p>
        </p:txBody>
      </p:sp>
      <p:sp>
        <p:nvSpPr>
          <p:cNvPr id="11" name="Rectangle 10"/>
          <p:cNvSpPr/>
          <p:nvPr/>
        </p:nvSpPr>
        <p:spPr>
          <a:xfrm>
            <a:off x="838200" y="1828800"/>
            <a:ext cx="10515600" cy="441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FDPPRODUC</a:t>
            </a: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2771" y="1828801"/>
            <a:ext cx="2209803" cy="140379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2882" y="1828799"/>
            <a:ext cx="1622739" cy="130078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7942" y="4713668"/>
            <a:ext cx="4252091" cy="1514412"/>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70454" y="4816072"/>
            <a:ext cx="1862561" cy="1412007"/>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55936" y="4816072"/>
            <a:ext cx="1868254" cy="1432328"/>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25459" y="1879696"/>
            <a:ext cx="2325586" cy="1352902"/>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50309" y="3309868"/>
            <a:ext cx="1982591" cy="1100338"/>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64369" y="3522789"/>
            <a:ext cx="1329213" cy="1136904"/>
          </a:xfrm>
          <a:prstGeom prst="rect">
            <a:avLst/>
          </a:prstGeom>
        </p:spPr>
      </p:pic>
      <p:pic>
        <p:nvPicPr>
          <p:cNvPr id="19" name="Pictur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99521" y="3336020"/>
            <a:ext cx="2211794" cy="1480052"/>
          </a:xfrm>
          <a:prstGeom prst="rect">
            <a:avLst/>
          </a:prstGeom>
        </p:spPr>
      </p:pic>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74150" y="3274431"/>
            <a:ext cx="1162837" cy="979713"/>
          </a:xfrm>
          <a:prstGeom prst="rect">
            <a:avLst/>
          </a:prstGeom>
        </p:spPr>
      </p:pic>
      <p:pic>
        <p:nvPicPr>
          <p:cNvPr id="21" name="Picture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37925" y="1851366"/>
            <a:ext cx="2230270" cy="1488517"/>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848042" y="1872702"/>
            <a:ext cx="1838727" cy="1359896"/>
          </a:xfrm>
          <a:prstGeom prst="rect">
            <a:avLst/>
          </a:prstGeom>
        </p:spPr>
      </p:pic>
      <p:pic>
        <p:nvPicPr>
          <p:cNvPr id="24" name="Picture 23" descr="C:\Users\loluwadare\Downloads\CASSAVA2.jpg"/>
          <p:cNvPicPr/>
          <p:nvPr/>
        </p:nvPicPr>
        <p:blipFill>
          <a:blip r:embed="rId16">
            <a:extLst>
              <a:ext uri="{28A0092B-C50C-407E-A947-70E740481C1C}">
                <a14:useLocalDpi xmlns:a14="http://schemas.microsoft.com/office/drawing/2010/main" val="0"/>
              </a:ext>
            </a:extLst>
          </a:blip>
          <a:srcRect/>
          <a:stretch>
            <a:fillRect/>
          </a:stretch>
        </p:blipFill>
        <p:spPr bwMode="auto">
          <a:xfrm>
            <a:off x="7966283" y="3346556"/>
            <a:ext cx="1189045" cy="1211547"/>
          </a:xfrm>
          <a:prstGeom prst="rect">
            <a:avLst/>
          </a:prstGeom>
          <a:noFill/>
          <a:extLst/>
        </p:spPr>
      </p:pic>
      <p:pic>
        <p:nvPicPr>
          <p:cNvPr id="25" name="Picture 24" descr="C:\Users\loluwadare\Downloads\CASSAVA3.jpg"/>
          <p:cNvPicPr/>
          <p:nvPr/>
        </p:nvPicPr>
        <p:blipFill>
          <a:blip r:embed="rId17">
            <a:extLst>
              <a:ext uri="{28A0092B-C50C-407E-A947-70E740481C1C}">
                <a14:useLocalDpi xmlns:a14="http://schemas.microsoft.com/office/drawing/2010/main" val="0"/>
              </a:ext>
            </a:extLst>
          </a:blip>
          <a:srcRect/>
          <a:stretch>
            <a:fillRect/>
          </a:stretch>
        </p:blipFill>
        <p:spPr bwMode="auto">
          <a:xfrm>
            <a:off x="6967287" y="3398271"/>
            <a:ext cx="781685" cy="1169035"/>
          </a:xfrm>
          <a:prstGeom prst="rect">
            <a:avLst/>
          </a:prstGeom>
          <a:noFill/>
          <a:extLst/>
        </p:spPr>
      </p:pic>
      <p:pic>
        <p:nvPicPr>
          <p:cNvPr id="26" name="Picture 2" descr="C:\Users\loluwadare\Downloads\madeinnaija.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92882" y="4553370"/>
            <a:ext cx="1310330" cy="1612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587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05706"/>
          </a:xfrm>
          <a:solidFill>
            <a:schemeClr val="accent6">
              <a:lumMod val="50000"/>
            </a:schemeClr>
          </a:solidFill>
          <a:ln>
            <a:solidFill>
              <a:schemeClr val="bg1"/>
            </a:solidFill>
          </a:ln>
        </p:spPr>
        <p:txBody>
          <a:bodyPr>
            <a:normAutofit/>
          </a:bodyPr>
          <a:lstStyle/>
          <a:p>
            <a:r>
              <a:rPr lang="en-US" sz="3200" b="1" dirty="0" smtClean="0">
                <a:solidFill>
                  <a:schemeClr val="bg1"/>
                </a:solidFill>
              </a:rPr>
              <a:t>SOME EXPORTABLE </a:t>
            </a:r>
            <a:r>
              <a:rPr lang="en-US" sz="3200" b="1" dirty="0">
                <a:solidFill>
                  <a:schemeClr val="bg1"/>
                </a:solidFill>
              </a:rPr>
              <a:t>PRODUCTS </a:t>
            </a:r>
            <a:r>
              <a:rPr lang="en-US" sz="3200" b="1" dirty="0" smtClean="0">
                <a:solidFill>
                  <a:schemeClr val="bg1"/>
                </a:solidFill>
              </a:rPr>
              <a:t>&amp; SERVICES</a:t>
            </a:r>
            <a:br>
              <a:rPr lang="en-US" sz="3200" b="1" dirty="0" smtClean="0">
                <a:solidFill>
                  <a:schemeClr val="bg1"/>
                </a:solidFill>
              </a:rPr>
            </a:br>
            <a:r>
              <a:rPr lang="en-US" sz="3200" b="1" dirty="0" smtClean="0">
                <a:solidFill>
                  <a:schemeClr val="bg1"/>
                </a:solidFill>
              </a:rPr>
              <a:t>FROM NIGERIA</a:t>
            </a:r>
            <a:endParaRPr lang="en-US" sz="3200" b="1" dirty="0">
              <a:solidFill>
                <a:schemeClr val="bg1"/>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34475" y="365126"/>
            <a:ext cx="2219325" cy="1205706"/>
          </a:xfrm>
        </p:spPr>
      </p:pic>
      <p:sp>
        <p:nvSpPr>
          <p:cNvPr id="4" name="Footer Placeholder 3"/>
          <p:cNvSpPr>
            <a:spLocks noGrp="1"/>
          </p:cNvSpPr>
          <p:nvPr>
            <p:ph type="ftr" sz="quarter" idx="11"/>
          </p:nvPr>
        </p:nvSpPr>
        <p:spPr/>
        <p:txBody>
          <a:bodyPr/>
          <a:lstStyle/>
          <a:p>
            <a:r>
              <a:rPr lang="en-US" smtClean="0"/>
              <a:t>NEPC - PPCA IKEJA</a:t>
            </a:r>
            <a:endParaRPr lang="en-US"/>
          </a:p>
        </p:txBody>
      </p:sp>
      <p:sp>
        <p:nvSpPr>
          <p:cNvPr id="5" name="Slide Number Placeholder 4"/>
          <p:cNvSpPr>
            <a:spLocks noGrp="1"/>
          </p:cNvSpPr>
          <p:nvPr>
            <p:ph type="sldNum" sz="quarter" idx="12"/>
          </p:nvPr>
        </p:nvSpPr>
        <p:spPr/>
        <p:txBody>
          <a:bodyPr/>
          <a:lstStyle/>
          <a:p>
            <a:fld id="{4CA219D6-CB7C-42A0-8B1A-0A70FDDF553A}" type="slidenum">
              <a:rPr lang="en-US" smtClean="0"/>
              <a:t>8</a:t>
            </a:fld>
            <a:endParaRPr lang="en-US"/>
          </a:p>
        </p:txBody>
      </p:sp>
      <p:sp>
        <p:nvSpPr>
          <p:cNvPr id="6" name="Date Placeholder 5"/>
          <p:cNvSpPr>
            <a:spLocks noGrp="1"/>
          </p:cNvSpPr>
          <p:nvPr>
            <p:ph type="dt" sz="half" idx="10"/>
          </p:nvPr>
        </p:nvSpPr>
        <p:spPr/>
        <p:txBody>
          <a:bodyPr/>
          <a:lstStyle/>
          <a:p>
            <a:fld id="{28ACD61D-9343-4539-9814-231AF9DCD95D}" type="datetime3">
              <a:rPr lang="en-US" smtClean="0"/>
              <a:t>13 August 2017</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808323809"/>
              </p:ext>
            </p:extLst>
          </p:nvPr>
        </p:nvGraphicFramePr>
        <p:xfrm>
          <a:off x="838200" y="1601470"/>
          <a:ext cx="10515600" cy="4754880"/>
        </p:xfrm>
        <a:graphic>
          <a:graphicData uri="http://schemas.openxmlformats.org/drawingml/2006/table">
            <a:tbl>
              <a:tblPr firstRow="1" bandRow="1">
                <a:tableStyleId>{5C22544A-7EE6-4342-B048-85BDC9FD1C3A}</a:tableStyleId>
              </a:tblPr>
              <a:tblGrid>
                <a:gridCol w="4679622"/>
                <a:gridCol w="5835978"/>
              </a:tblGrid>
              <a:tr h="303530">
                <a:tc>
                  <a:txBody>
                    <a:bodyPr/>
                    <a:lstStyle/>
                    <a:p>
                      <a:r>
                        <a:rPr lang="en-US" dirty="0" smtClean="0"/>
                        <a:t>PRODUCTS</a:t>
                      </a:r>
                      <a:endParaRPr lang="en-US" dirty="0"/>
                    </a:p>
                  </a:txBody>
                  <a:tcPr/>
                </a:tc>
                <a:tc>
                  <a:txBody>
                    <a:bodyPr/>
                    <a:lstStyle/>
                    <a:p>
                      <a:r>
                        <a:rPr lang="en-US" dirty="0" smtClean="0"/>
                        <a:t>PRODUCTS</a:t>
                      </a:r>
                      <a:endParaRPr lang="en-US" dirty="0"/>
                    </a:p>
                  </a:txBody>
                  <a:tcPr/>
                </a:tc>
              </a:tr>
              <a:tr h="303530">
                <a:tc>
                  <a:txBody>
                    <a:bodyPr/>
                    <a:lstStyle/>
                    <a:p>
                      <a:r>
                        <a:rPr lang="en-US" b="1" baseline="0" dirty="0" smtClean="0"/>
                        <a:t>Agricultural Commodities</a:t>
                      </a:r>
                      <a:endParaRPr lang="en-US" b="1" dirty="0"/>
                    </a:p>
                  </a:txBody>
                  <a:tcPr/>
                </a:tc>
                <a:tc>
                  <a:txBody>
                    <a:bodyPr/>
                    <a:lstStyle/>
                    <a:p>
                      <a:r>
                        <a:rPr lang="en-US" b="1" dirty="0" smtClean="0"/>
                        <a:t>Garment &amp; Textiles</a:t>
                      </a:r>
                      <a:endParaRPr lang="en-US" b="1" dirty="0"/>
                    </a:p>
                  </a:txBody>
                  <a:tcPr/>
                </a:tc>
              </a:tr>
              <a:tr h="303530">
                <a:tc>
                  <a:txBody>
                    <a:bodyPr/>
                    <a:lstStyle/>
                    <a:p>
                      <a:r>
                        <a:rPr lang="en-US" dirty="0" smtClean="0"/>
                        <a:t>Soybeans, Cocoa, Palm Oil, Shrimps </a:t>
                      </a:r>
                      <a:endParaRPr lang="en-US" dirty="0"/>
                    </a:p>
                  </a:txBody>
                  <a:tcPr/>
                </a:tc>
                <a:tc>
                  <a:txBody>
                    <a:bodyPr/>
                    <a:lstStyle/>
                    <a:p>
                      <a:r>
                        <a:rPr lang="en-US" dirty="0" smtClean="0"/>
                        <a:t>Baby clothes</a:t>
                      </a:r>
                      <a:endParaRPr lang="en-US" dirty="0"/>
                    </a:p>
                  </a:txBody>
                  <a:tcPr/>
                </a:tc>
              </a:tr>
              <a:tr h="303530">
                <a:tc>
                  <a:txBody>
                    <a:bodyPr/>
                    <a:lstStyle/>
                    <a:p>
                      <a:r>
                        <a:rPr lang="en-US" dirty="0" smtClean="0"/>
                        <a:t>Cashew, Coffee, Tobacco,  </a:t>
                      </a:r>
                      <a:endParaRPr lang="en-US" dirty="0"/>
                    </a:p>
                  </a:txBody>
                  <a:tcPr/>
                </a:tc>
                <a:tc>
                  <a:txBody>
                    <a:bodyPr/>
                    <a:lstStyle/>
                    <a:p>
                      <a:r>
                        <a:rPr lang="en-US" dirty="0" smtClean="0"/>
                        <a:t>Hand woven textiles – </a:t>
                      </a:r>
                      <a:r>
                        <a:rPr lang="en-US" dirty="0" err="1" smtClean="0"/>
                        <a:t>Aso</a:t>
                      </a:r>
                      <a:r>
                        <a:rPr lang="en-US" dirty="0" smtClean="0"/>
                        <a:t> </a:t>
                      </a:r>
                      <a:r>
                        <a:rPr lang="en-US" dirty="0" err="1" smtClean="0"/>
                        <a:t>Oke</a:t>
                      </a:r>
                      <a:r>
                        <a:rPr lang="en-US" dirty="0" smtClean="0"/>
                        <a:t>, </a:t>
                      </a:r>
                      <a:r>
                        <a:rPr lang="en-US" dirty="0" err="1" smtClean="0"/>
                        <a:t>Adire</a:t>
                      </a:r>
                      <a:r>
                        <a:rPr lang="en-US" dirty="0" smtClean="0"/>
                        <a:t>, Batik etc.</a:t>
                      </a:r>
                      <a:endParaRPr lang="en-US" dirty="0"/>
                    </a:p>
                  </a:txBody>
                  <a:tcPr/>
                </a:tc>
              </a:tr>
              <a:tr h="3035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Cotton</a:t>
                      </a:r>
                      <a:r>
                        <a:rPr lang="en-US" baseline="0" dirty="0" smtClean="0"/>
                        <a:t> &amp; Yarn, Ginger, </a:t>
                      </a:r>
                      <a:endParaRPr lang="en-US" b="1" dirty="0"/>
                    </a:p>
                  </a:txBody>
                  <a:tcPr/>
                </a:tc>
                <a:tc>
                  <a:txBody>
                    <a:bodyPr/>
                    <a:lstStyle/>
                    <a:p>
                      <a:r>
                        <a:rPr lang="en-US" b="1" dirty="0" smtClean="0"/>
                        <a:t>Handicrafts</a:t>
                      </a:r>
                      <a:endParaRPr lang="en-US" b="1" dirty="0"/>
                    </a:p>
                  </a:txBody>
                  <a:tcPr/>
                </a:tc>
              </a:tr>
              <a:tr h="303530">
                <a:tc>
                  <a:txBody>
                    <a:bodyPr/>
                    <a:lstStyle/>
                    <a:p>
                      <a:r>
                        <a:rPr lang="en-US" dirty="0" smtClean="0"/>
                        <a:t>Yam,</a:t>
                      </a:r>
                      <a:r>
                        <a:rPr lang="en-US" baseline="0" dirty="0" smtClean="0"/>
                        <a:t> Groundnut </a:t>
                      </a:r>
                      <a:endParaRPr lang="en-US" dirty="0"/>
                    </a:p>
                  </a:txBody>
                  <a:tcPr/>
                </a:tc>
                <a:tc>
                  <a:txBody>
                    <a:bodyPr/>
                    <a:lstStyle/>
                    <a:p>
                      <a:r>
                        <a:rPr lang="en-US" dirty="0" err="1" smtClean="0"/>
                        <a:t>Handwoven</a:t>
                      </a:r>
                      <a:r>
                        <a:rPr lang="en-US" dirty="0" smtClean="0"/>
                        <a:t> Textiles,</a:t>
                      </a:r>
                      <a:r>
                        <a:rPr lang="en-US" baseline="0" dirty="0" smtClean="0"/>
                        <a:t> paintings, Processed Leather</a:t>
                      </a:r>
                      <a:endParaRPr lang="en-US" dirty="0"/>
                    </a:p>
                  </a:txBody>
                  <a:tcPr/>
                </a:tc>
              </a:tr>
              <a:tr h="303530">
                <a:tc>
                  <a:txBody>
                    <a:bodyPr/>
                    <a:lstStyle/>
                    <a:p>
                      <a:r>
                        <a:rPr lang="en-US" b="1" dirty="0" smtClean="0"/>
                        <a:t>Solid Minerals</a:t>
                      </a:r>
                      <a:endParaRPr lang="en-US" b="1" dirty="0"/>
                    </a:p>
                  </a:txBody>
                  <a:tcPr/>
                </a:tc>
                <a:tc>
                  <a:txBody>
                    <a:bodyPr/>
                    <a:lstStyle/>
                    <a:p>
                      <a:r>
                        <a:rPr lang="en-US" dirty="0" smtClean="0"/>
                        <a:t>Beads, Pottery, Wood Carvings, Talking Drums,</a:t>
                      </a:r>
                      <a:endParaRPr lang="en-US" dirty="0"/>
                    </a:p>
                  </a:txBody>
                  <a:tcPr/>
                </a:tc>
              </a:tr>
              <a:tr h="303530">
                <a:tc>
                  <a:txBody>
                    <a:bodyPr/>
                    <a:lstStyle/>
                    <a:p>
                      <a:r>
                        <a:rPr lang="en-US" dirty="0" smtClean="0"/>
                        <a:t>Coal</a:t>
                      </a:r>
                      <a:endParaRPr lang="en-US" dirty="0"/>
                    </a:p>
                  </a:txBody>
                  <a:tcPr/>
                </a:tc>
                <a:tc>
                  <a:txBody>
                    <a:bodyPr/>
                    <a:lstStyle/>
                    <a:p>
                      <a:r>
                        <a:rPr lang="en-US" b="1" dirty="0" smtClean="0"/>
                        <a:t>Pharmaceuticals</a:t>
                      </a:r>
                      <a:endParaRPr lang="en-US" b="1" dirty="0"/>
                    </a:p>
                  </a:txBody>
                  <a:tcPr/>
                </a:tc>
              </a:tr>
              <a:tr h="303530">
                <a:tc>
                  <a:txBody>
                    <a:bodyPr/>
                    <a:lstStyle/>
                    <a:p>
                      <a:r>
                        <a:rPr lang="en-US" dirty="0" smtClean="0"/>
                        <a:t>Gold</a:t>
                      </a:r>
                      <a:endParaRPr lang="en-US" dirty="0"/>
                    </a:p>
                  </a:txBody>
                  <a:tcPr/>
                </a:tc>
                <a:tc>
                  <a:txBody>
                    <a:bodyPr/>
                    <a:lstStyle/>
                    <a:p>
                      <a:r>
                        <a:rPr lang="en-US" dirty="0" smtClean="0"/>
                        <a:t>Anti Maria </a:t>
                      </a:r>
                      <a:endParaRPr lang="en-US" dirty="0"/>
                    </a:p>
                  </a:txBody>
                  <a:tcPr/>
                </a:tc>
              </a:tr>
              <a:tr h="303530">
                <a:tc>
                  <a:txBody>
                    <a:bodyPr/>
                    <a:lstStyle/>
                    <a:p>
                      <a:r>
                        <a:rPr lang="en-US" b="1" dirty="0" smtClean="0"/>
                        <a:t>Manufactured goods</a:t>
                      </a:r>
                      <a:endParaRPr lang="en-US" b="1" dirty="0"/>
                    </a:p>
                  </a:txBody>
                  <a:tcPr/>
                </a:tc>
                <a:tc>
                  <a:txBody>
                    <a:bodyPr/>
                    <a:lstStyle/>
                    <a:p>
                      <a:r>
                        <a:rPr lang="en-US" dirty="0" smtClean="0"/>
                        <a:t>Antibiotics</a:t>
                      </a:r>
                      <a:endParaRPr lang="en-US" dirty="0"/>
                    </a:p>
                  </a:txBody>
                  <a:tcPr/>
                </a:tc>
              </a:tr>
              <a:tr h="303530">
                <a:tc>
                  <a:txBody>
                    <a:bodyPr/>
                    <a:lstStyle/>
                    <a:p>
                      <a:r>
                        <a:rPr lang="en-US" dirty="0" smtClean="0"/>
                        <a:t>Cocoa</a:t>
                      </a:r>
                      <a:r>
                        <a:rPr lang="en-US" baseline="0" dirty="0" smtClean="0"/>
                        <a:t> Powder</a:t>
                      </a:r>
                      <a:endParaRPr lang="en-US" dirty="0"/>
                    </a:p>
                  </a:txBody>
                  <a:tcPr/>
                </a:tc>
                <a:tc>
                  <a:txBody>
                    <a:bodyPr/>
                    <a:lstStyle/>
                    <a:p>
                      <a:r>
                        <a:rPr lang="en-US" b="1" dirty="0" smtClean="0"/>
                        <a:t>Services</a:t>
                      </a:r>
                      <a:endParaRPr lang="en-US" b="1" dirty="0"/>
                    </a:p>
                  </a:txBody>
                  <a:tcPr/>
                </a:tc>
              </a:tr>
              <a:tr h="303530">
                <a:tc>
                  <a:txBody>
                    <a:bodyPr/>
                    <a:lstStyle/>
                    <a:p>
                      <a:r>
                        <a:rPr lang="en-US" dirty="0" smtClean="0"/>
                        <a:t>Processed</a:t>
                      </a:r>
                      <a:r>
                        <a:rPr lang="en-US" baseline="0" dirty="0" smtClean="0"/>
                        <a:t> Leather</a:t>
                      </a:r>
                      <a:endParaRPr lang="en-US" dirty="0"/>
                    </a:p>
                  </a:txBody>
                  <a:tcPr/>
                </a:tc>
                <a:tc>
                  <a:txBody>
                    <a:bodyPr/>
                    <a:lstStyle/>
                    <a:p>
                      <a:r>
                        <a:rPr lang="en-US" dirty="0" smtClean="0"/>
                        <a:t>Movies, Music, African Cuisine</a:t>
                      </a:r>
                      <a:endParaRPr lang="en-US" dirty="0"/>
                    </a:p>
                  </a:txBody>
                  <a:tcPr/>
                </a:tc>
              </a:tr>
              <a:tr h="303530">
                <a:tc>
                  <a:txBody>
                    <a:bodyPr/>
                    <a:lstStyle/>
                    <a:p>
                      <a:r>
                        <a:rPr lang="en-US" dirty="0" smtClean="0"/>
                        <a:t>Rubber</a:t>
                      </a:r>
                      <a:endParaRPr lang="en-US" dirty="0"/>
                    </a:p>
                  </a:txBody>
                  <a:tcPr/>
                </a:tc>
                <a:tc>
                  <a:txBody>
                    <a:bodyPr/>
                    <a:lstStyle/>
                    <a:p>
                      <a:r>
                        <a:rPr lang="en-US" dirty="0" smtClean="0"/>
                        <a:t>Hair</a:t>
                      </a:r>
                      <a:r>
                        <a:rPr lang="en-US" baseline="0" dirty="0" smtClean="0"/>
                        <a:t> Dressing</a:t>
                      </a:r>
                      <a:r>
                        <a:rPr lang="en-US" dirty="0" smtClean="0"/>
                        <a:t> &amp; other services</a:t>
                      </a:r>
                      <a:endParaRPr lang="en-US" dirty="0"/>
                    </a:p>
                  </a:txBody>
                  <a:tcPr/>
                </a:tc>
              </a:tr>
            </a:tbl>
          </a:graphicData>
        </a:graphic>
      </p:graphicFrame>
    </p:spTree>
    <p:extLst>
      <p:ext uri="{BB962C8B-B14F-4D97-AF65-F5344CB8AC3E}">
        <p14:creationId xmlns:p14="http://schemas.microsoft.com/office/powerpoint/2010/main" val="2644732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05706"/>
          </a:xfrm>
          <a:solidFill>
            <a:schemeClr val="accent6">
              <a:lumMod val="50000"/>
            </a:schemeClr>
          </a:solidFill>
          <a:ln>
            <a:solidFill>
              <a:schemeClr val="bg1"/>
            </a:solidFill>
          </a:ln>
        </p:spPr>
        <p:txBody>
          <a:bodyPr>
            <a:normAutofit/>
          </a:bodyPr>
          <a:lstStyle/>
          <a:p>
            <a:r>
              <a:rPr lang="en-US" sz="3600" b="1" dirty="0">
                <a:solidFill>
                  <a:schemeClr val="bg1"/>
                </a:solidFill>
              </a:rPr>
              <a:t>SOME </a:t>
            </a:r>
            <a:r>
              <a:rPr lang="en-US" sz="3600" b="1" dirty="0" smtClean="0">
                <a:solidFill>
                  <a:schemeClr val="bg1"/>
                </a:solidFill>
              </a:rPr>
              <a:t>EXPORTABLE PRODUCTS DESTINATIONS</a:t>
            </a:r>
            <a:endParaRPr lang="en-US" sz="3600" b="1" dirty="0">
              <a:solidFill>
                <a:schemeClr val="bg1"/>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34475" y="365126"/>
            <a:ext cx="2219325" cy="1205706"/>
          </a:xfrm>
        </p:spPr>
      </p:pic>
      <p:sp>
        <p:nvSpPr>
          <p:cNvPr id="4" name="Footer Placeholder 3"/>
          <p:cNvSpPr>
            <a:spLocks noGrp="1"/>
          </p:cNvSpPr>
          <p:nvPr>
            <p:ph type="ftr" sz="quarter" idx="11"/>
          </p:nvPr>
        </p:nvSpPr>
        <p:spPr/>
        <p:txBody>
          <a:bodyPr/>
          <a:lstStyle/>
          <a:p>
            <a:r>
              <a:rPr lang="en-US" smtClean="0"/>
              <a:t>NEPC - PPCA IKEJA</a:t>
            </a:r>
            <a:endParaRPr lang="en-US"/>
          </a:p>
        </p:txBody>
      </p:sp>
      <p:sp>
        <p:nvSpPr>
          <p:cNvPr id="5" name="Slide Number Placeholder 4"/>
          <p:cNvSpPr>
            <a:spLocks noGrp="1"/>
          </p:cNvSpPr>
          <p:nvPr>
            <p:ph type="sldNum" sz="quarter" idx="12"/>
          </p:nvPr>
        </p:nvSpPr>
        <p:spPr/>
        <p:txBody>
          <a:bodyPr/>
          <a:lstStyle/>
          <a:p>
            <a:fld id="{4CA219D6-CB7C-42A0-8B1A-0A70FDDF553A}" type="slidenum">
              <a:rPr lang="en-US" smtClean="0"/>
              <a:t>9</a:t>
            </a:fld>
            <a:endParaRPr lang="en-US"/>
          </a:p>
        </p:txBody>
      </p:sp>
      <p:sp>
        <p:nvSpPr>
          <p:cNvPr id="6" name="Date Placeholder 5"/>
          <p:cNvSpPr>
            <a:spLocks noGrp="1"/>
          </p:cNvSpPr>
          <p:nvPr>
            <p:ph type="dt" sz="half" idx="10"/>
          </p:nvPr>
        </p:nvSpPr>
        <p:spPr/>
        <p:txBody>
          <a:bodyPr/>
          <a:lstStyle/>
          <a:p>
            <a:fld id="{28ACD61D-9343-4539-9814-231AF9DCD95D}" type="datetime3">
              <a:rPr lang="en-US" smtClean="0"/>
              <a:t>13 August 2017</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395012126"/>
              </p:ext>
            </p:extLst>
          </p:nvPr>
        </p:nvGraphicFramePr>
        <p:xfrm>
          <a:off x="838201" y="1535430"/>
          <a:ext cx="10500359" cy="4820920"/>
        </p:xfrm>
        <a:graphic>
          <a:graphicData uri="http://schemas.openxmlformats.org/drawingml/2006/table">
            <a:tbl>
              <a:tblPr firstRow="1" bandRow="1">
                <a:tableStyleId>{5C22544A-7EE6-4342-B048-85BDC9FD1C3A}</a:tableStyleId>
              </a:tblPr>
              <a:tblGrid>
                <a:gridCol w="541611"/>
                <a:gridCol w="1985906"/>
                <a:gridCol w="7972842"/>
              </a:tblGrid>
              <a:tr h="370840">
                <a:tc>
                  <a:txBody>
                    <a:bodyPr/>
                    <a:lstStyle/>
                    <a:p>
                      <a:r>
                        <a:rPr lang="en-US" dirty="0" smtClean="0"/>
                        <a:t>S/N</a:t>
                      </a:r>
                      <a:endParaRPr lang="en-US" dirty="0"/>
                    </a:p>
                  </a:txBody>
                  <a:tcPr/>
                </a:tc>
                <a:tc>
                  <a:txBody>
                    <a:bodyPr/>
                    <a:lstStyle/>
                    <a:p>
                      <a:r>
                        <a:rPr lang="en-US" dirty="0" smtClean="0"/>
                        <a:t>DESTINATIONS</a:t>
                      </a:r>
                      <a:endParaRPr lang="en-US" dirty="0"/>
                    </a:p>
                  </a:txBody>
                  <a:tcPr/>
                </a:tc>
                <a:tc>
                  <a:txBody>
                    <a:bodyPr/>
                    <a:lstStyle/>
                    <a:p>
                      <a:r>
                        <a:rPr lang="en-US" dirty="0" smtClean="0"/>
                        <a:t>PRODUCTS</a:t>
                      </a:r>
                      <a:endParaRPr lang="en-US" dirty="0"/>
                    </a:p>
                  </a:txBody>
                  <a:tcPr/>
                </a:tc>
              </a:tr>
              <a:tr h="370840">
                <a:tc>
                  <a:txBody>
                    <a:bodyPr/>
                    <a:lstStyle/>
                    <a:p>
                      <a:r>
                        <a:rPr lang="en-US" dirty="0" smtClean="0"/>
                        <a:t>1</a:t>
                      </a:r>
                    </a:p>
                  </a:txBody>
                  <a:tcPr/>
                </a:tc>
                <a:tc>
                  <a:txBody>
                    <a:bodyPr/>
                    <a:lstStyle/>
                    <a:p>
                      <a:r>
                        <a:rPr lang="en-US" sz="1400" b="1" dirty="0" smtClean="0"/>
                        <a:t>USA</a:t>
                      </a:r>
                      <a:endParaRPr lang="en-US" sz="1400" b="1" dirty="0"/>
                    </a:p>
                  </a:txBody>
                  <a:tcPr/>
                </a:tc>
                <a:tc>
                  <a:txBody>
                    <a:bodyPr/>
                    <a:lstStyle/>
                    <a:p>
                      <a:r>
                        <a:rPr lang="en-US" sz="1400" dirty="0" smtClean="0"/>
                        <a:t>Ginger, sea foods, process food.</a:t>
                      </a:r>
                      <a:r>
                        <a:rPr lang="en-US" sz="1400" baseline="0" dirty="0" smtClean="0"/>
                        <a:t> Textiles and Garment, Sugar, Rubber, cocoa</a:t>
                      </a:r>
                      <a:endParaRPr lang="en-US" sz="1400" dirty="0"/>
                    </a:p>
                  </a:txBody>
                  <a:tcPr/>
                </a:tc>
              </a:tr>
              <a:tr h="370840">
                <a:tc>
                  <a:txBody>
                    <a:bodyPr/>
                    <a:lstStyle/>
                    <a:p>
                      <a:r>
                        <a:rPr lang="en-US" dirty="0" smtClean="0"/>
                        <a:t>2</a:t>
                      </a:r>
                      <a:endParaRPr lang="en-US" dirty="0"/>
                    </a:p>
                  </a:txBody>
                  <a:tcPr/>
                </a:tc>
                <a:tc>
                  <a:txBody>
                    <a:bodyPr/>
                    <a:lstStyle/>
                    <a:p>
                      <a:r>
                        <a:rPr lang="en-US" sz="1400" b="1" dirty="0" smtClean="0"/>
                        <a:t>Mexico</a:t>
                      </a:r>
                      <a:endParaRPr lang="en-US" sz="1400" b="1" dirty="0"/>
                    </a:p>
                  </a:txBody>
                  <a:tcPr/>
                </a:tc>
                <a:tc>
                  <a:txBody>
                    <a:bodyPr/>
                    <a:lstStyle/>
                    <a:p>
                      <a:r>
                        <a:rPr lang="en-US" sz="1400" dirty="0" smtClean="0"/>
                        <a:t>soybeans</a:t>
                      </a:r>
                      <a:endParaRPr lang="en-US" sz="1400" dirty="0"/>
                    </a:p>
                  </a:txBody>
                  <a:tcPr/>
                </a:tc>
              </a:tr>
              <a:tr h="370840">
                <a:tc>
                  <a:txBody>
                    <a:bodyPr/>
                    <a:lstStyle/>
                    <a:p>
                      <a:r>
                        <a:rPr lang="en-US" dirty="0" smtClean="0"/>
                        <a:t>3</a:t>
                      </a:r>
                      <a:endParaRPr lang="en-US" dirty="0"/>
                    </a:p>
                  </a:txBody>
                  <a:tcPr/>
                </a:tc>
                <a:tc>
                  <a:txBody>
                    <a:bodyPr/>
                    <a:lstStyle/>
                    <a:p>
                      <a:r>
                        <a:rPr lang="en-US" sz="1400" b="1" dirty="0" smtClean="0"/>
                        <a:t>Netherlands</a:t>
                      </a:r>
                      <a:endParaRPr lang="en-US" sz="1400" b="1" dirty="0"/>
                    </a:p>
                  </a:txBody>
                  <a:tcPr/>
                </a:tc>
                <a:tc>
                  <a:txBody>
                    <a:bodyPr/>
                    <a:lstStyle/>
                    <a:p>
                      <a:r>
                        <a:rPr lang="en-US" sz="1400" dirty="0" smtClean="0"/>
                        <a:t>Palm</a:t>
                      </a:r>
                      <a:r>
                        <a:rPr lang="en-US" sz="1400" baseline="0" dirty="0" smtClean="0"/>
                        <a:t> Oil, Cocoa</a:t>
                      </a:r>
                      <a:endParaRPr lang="en-US" sz="1400" dirty="0"/>
                    </a:p>
                  </a:txBody>
                  <a:tcPr/>
                </a:tc>
              </a:tr>
              <a:tr h="370840">
                <a:tc>
                  <a:txBody>
                    <a:bodyPr/>
                    <a:lstStyle/>
                    <a:p>
                      <a:r>
                        <a:rPr lang="en-US" dirty="0" smtClean="0"/>
                        <a:t>4</a:t>
                      </a:r>
                      <a:endParaRPr lang="en-US" dirty="0"/>
                    </a:p>
                  </a:txBody>
                  <a:tcPr/>
                </a:tc>
                <a:tc>
                  <a:txBody>
                    <a:bodyPr/>
                    <a:lstStyle/>
                    <a:p>
                      <a:r>
                        <a:rPr lang="en-US" sz="1400" b="1" dirty="0" smtClean="0"/>
                        <a:t>Germany</a:t>
                      </a:r>
                      <a:endParaRPr lang="en-US" sz="1400" b="1" dirty="0"/>
                    </a:p>
                  </a:txBody>
                  <a:tcPr/>
                </a:tc>
                <a:tc>
                  <a:txBody>
                    <a:bodyPr/>
                    <a:lstStyle/>
                    <a:p>
                      <a:r>
                        <a:rPr lang="en-US" sz="1400" dirty="0" smtClean="0"/>
                        <a:t>Petrochemicals cocoa</a:t>
                      </a:r>
                      <a:endParaRPr lang="en-US" sz="1400" dirty="0"/>
                    </a:p>
                  </a:txBody>
                  <a:tcPr/>
                </a:tc>
              </a:tr>
              <a:tr h="370840">
                <a:tc>
                  <a:txBody>
                    <a:bodyPr/>
                    <a:lstStyle/>
                    <a:p>
                      <a:r>
                        <a:rPr lang="en-US" dirty="0" smtClean="0"/>
                        <a:t>5</a:t>
                      </a:r>
                      <a:endParaRPr lang="en-US" dirty="0"/>
                    </a:p>
                  </a:txBody>
                  <a:tcPr/>
                </a:tc>
                <a:tc>
                  <a:txBody>
                    <a:bodyPr/>
                    <a:lstStyle/>
                    <a:p>
                      <a:r>
                        <a:rPr lang="en-US" sz="1400" b="1" dirty="0" smtClean="0"/>
                        <a:t>Turkey</a:t>
                      </a:r>
                      <a:endParaRPr lang="en-US" sz="1400" b="1" dirty="0"/>
                    </a:p>
                  </a:txBody>
                  <a:tcPr/>
                </a:tc>
                <a:tc>
                  <a:txBody>
                    <a:bodyPr/>
                    <a:lstStyle/>
                    <a:p>
                      <a:r>
                        <a:rPr lang="en-US" sz="1400" dirty="0" smtClean="0"/>
                        <a:t>Petrochemical</a:t>
                      </a:r>
                      <a:r>
                        <a:rPr lang="en-US" sz="1400" baseline="0" dirty="0" smtClean="0"/>
                        <a:t> cotton and Yarn</a:t>
                      </a:r>
                      <a:endParaRPr lang="en-US" sz="1400" dirty="0"/>
                    </a:p>
                  </a:txBody>
                  <a:tcPr/>
                </a:tc>
              </a:tr>
              <a:tr h="370840">
                <a:tc>
                  <a:txBody>
                    <a:bodyPr/>
                    <a:lstStyle/>
                    <a:p>
                      <a:r>
                        <a:rPr lang="en-US" dirty="0" smtClean="0"/>
                        <a:t>6</a:t>
                      </a:r>
                      <a:endParaRPr lang="en-US" dirty="0"/>
                    </a:p>
                  </a:txBody>
                  <a:tcPr/>
                </a:tc>
                <a:tc>
                  <a:txBody>
                    <a:bodyPr/>
                    <a:lstStyle/>
                    <a:p>
                      <a:r>
                        <a:rPr lang="en-US" sz="1400" b="1" dirty="0" smtClean="0"/>
                        <a:t>Iran and Iraq</a:t>
                      </a:r>
                      <a:endParaRPr lang="en-US" sz="1400" b="1" dirty="0"/>
                    </a:p>
                  </a:txBody>
                  <a:tcPr/>
                </a:tc>
                <a:tc>
                  <a:txBody>
                    <a:bodyPr/>
                    <a:lstStyle/>
                    <a:p>
                      <a:r>
                        <a:rPr lang="en-US" sz="1400" dirty="0" smtClean="0"/>
                        <a:t>Rice, cocoa</a:t>
                      </a:r>
                      <a:endParaRPr lang="en-US" sz="1400" dirty="0"/>
                    </a:p>
                  </a:txBody>
                  <a:tcPr/>
                </a:tc>
              </a:tr>
              <a:tr h="370840">
                <a:tc>
                  <a:txBody>
                    <a:bodyPr/>
                    <a:lstStyle/>
                    <a:p>
                      <a:r>
                        <a:rPr lang="en-US" dirty="0" smtClean="0"/>
                        <a:t>7</a:t>
                      </a:r>
                      <a:endParaRPr lang="en-US" dirty="0"/>
                    </a:p>
                  </a:txBody>
                  <a:tcPr/>
                </a:tc>
                <a:tc>
                  <a:txBody>
                    <a:bodyPr/>
                    <a:lstStyle/>
                    <a:p>
                      <a:r>
                        <a:rPr lang="en-US" sz="1400" b="1" dirty="0" smtClean="0"/>
                        <a:t>China</a:t>
                      </a:r>
                      <a:endParaRPr lang="en-US" sz="1400" b="1" dirty="0"/>
                    </a:p>
                  </a:txBody>
                  <a:tcPr/>
                </a:tc>
                <a:tc>
                  <a:txBody>
                    <a:bodyPr/>
                    <a:lstStyle/>
                    <a:p>
                      <a:r>
                        <a:rPr lang="en-US" sz="1400" dirty="0" smtClean="0"/>
                        <a:t>Soybeans, Sugar, Cotton</a:t>
                      </a:r>
                      <a:r>
                        <a:rPr lang="en-US" sz="1400" baseline="0" dirty="0" smtClean="0"/>
                        <a:t> and Yarn.</a:t>
                      </a:r>
                      <a:endParaRPr lang="en-US" sz="1400" dirty="0"/>
                    </a:p>
                  </a:txBody>
                  <a:tcPr/>
                </a:tc>
              </a:tr>
              <a:tr h="370840">
                <a:tc>
                  <a:txBody>
                    <a:bodyPr/>
                    <a:lstStyle/>
                    <a:p>
                      <a:r>
                        <a:rPr lang="en-US" dirty="0" smtClean="0"/>
                        <a:t>8</a:t>
                      </a:r>
                      <a:endParaRPr lang="en-US" dirty="0"/>
                    </a:p>
                  </a:txBody>
                  <a:tcPr/>
                </a:tc>
                <a:tc>
                  <a:txBody>
                    <a:bodyPr/>
                    <a:lstStyle/>
                    <a:p>
                      <a:r>
                        <a:rPr lang="en-US" sz="1400" b="1" dirty="0" smtClean="0"/>
                        <a:t>London, Ethiopia</a:t>
                      </a:r>
                      <a:endParaRPr lang="en-US" sz="1400" b="1" dirty="0"/>
                    </a:p>
                  </a:txBody>
                  <a:tcPr/>
                </a:tc>
                <a:tc>
                  <a:txBody>
                    <a:bodyPr/>
                    <a:lstStyle/>
                    <a:p>
                      <a:r>
                        <a:rPr lang="en-US" sz="1400" dirty="0" smtClean="0"/>
                        <a:t>Music </a:t>
                      </a:r>
                      <a:endParaRPr lang="en-US" sz="1400" dirty="0"/>
                    </a:p>
                  </a:txBody>
                  <a:tcPr/>
                </a:tc>
              </a:tr>
              <a:tr h="370840">
                <a:tc>
                  <a:txBody>
                    <a:bodyPr/>
                    <a:lstStyle/>
                    <a:p>
                      <a:r>
                        <a:rPr lang="en-US" dirty="0" smtClean="0"/>
                        <a:t>9</a:t>
                      </a:r>
                      <a:endParaRPr lang="en-US" dirty="0"/>
                    </a:p>
                  </a:txBody>
                  <a:tcPr/>
                </a:tc>
                <a:tc>
                  <a:txBody>
                    <a:bodyPr/>
                    <a:lstStyle/>
                    <a:p>
                      <a:r>
                        <a:rPr lang="en-US" sz="1400" b="1" dirty="0" err="1" smtClean="0"/>
                        <a:t>London,Ethiopia</a:t>
                      </a:r>
                      <a:endParaRPr lang="en-US" sz="1400" b="1" dirty="0"/>
                    </a:p>
                  </a:txBody>
                  <a:tcPr/>
                </a:tc>
                <a:tc>
                  <a:txBody>
                    <a:bodyPr/>
                    <a:lstStyle/>
                    <a:p>
                      <a:r>
                        <a:rPr lang="en-US" sz="1400" dirty="0" smtClean="0"/>
                        <a:t>Music &amp; other services</a:t>
                      </a:r>
                      <a:endParaRPr lang="en-US" sz="1400" dirty="0"/>
                    </a:p>
                  </a:txBody>
                  <a:tcPr/>
                </a:tc>
              </a:tr>
              <a:tr h="370840">
                <a:tc>
                  <a:txBody>
                    <a:bodyPr/>
                    <a:lstStyle/>
                    <a:p>
                      <a:r>
                        <a:rPr lang="en-US" dirty="0" smtClean="0"/>
                        <a:t>10</a:t>
                      </a:r>
                      <a:endParaRPr lang="en-US" dirty="0"/>
                    </a:p>
                  </a:txBody>
                  <a:tcPr/>
                </a:tc>
                <a:tc>
                  <a:txBody>
                    <a:bodyPr/>
                    <a:lstStyle/>
                    <a:p>
                      <a:r>
                        <a:rPr lang="en-US" sz="1400" b="1" dirty="0" smtClean="0"/>
                        <a:t>Africa</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Confectionaries Plastic, Bathroom slippers, biscuits ,milk products, pharmaceuticals</a:t>
                      </a:r>
                      <a:endParaRPr lang="en-US" sz="1400" b="1" dirty="0"/>
                    </a:p>
                  </a:txBody>
                  <a:tcPr/>
                </a:tc>
              </a:tr>
              <a:tr h="370840">
                <a:tc>
                  <a:txBody>
                    <a:bodyPr/>
                    <a:lstStyle/>
                    <a:p>
                      <a:r>
                        <a:rPr lang="en-US" dirty="0" smtClean="0"/>
                        <a:t>11</a:t>
                      </a:r>
                      <a:endParaRPr lang="en-US" dirty="0"/>
                    </a:p>
                  </a:txBody>
                  <a:tcPr/>
                </a:tc>
                <a:tc>
                  <a:txBody>
                    <a:bodyPr/>
                    <a:lstStyle/>
                    <a:p>
                      <a:r>
                        <a:rPr lang="en-US" sz="1400" b="1" dirty="0" err="1" smtClean="0"/>
                        <a:t>Bamgladesh</a:t>
                      </a:r>
                      <a:endParaRPr lang="en-US" sz="1400" b="1" dirty="0"/>
                    </a:p>
                  </a:txBody>
                  <a:tcPr/>
                </a:tc>
                <a:tc>
                  <a:txBody>
                    <a:bodyPr/>
                    <a:lstStyle/>
                    <a:p>
                      <a:r>
                        <a:rPr lang="en-US" sz="1400" dirty="0" smtClean="0"/>
                        <a:t>Cotton Yarn</a:t>
                      </a:r>
                      <a:endParaRPr lang="en-US" sz="1400" dirty="0"/>
                    </a:p>
                  </a:txBody>
                  <a:tcPr/>
                </a:tc>
              </a:tr>
              <a:tr h="370840">
                <a:tc>
                  <a:txBody>
                    <a:bodyPr/>
                    <a:lstStyle/>
                    <a:p>
                      <a:r>
                        <a:rPr lang="en-US" dirty="0" smtClean="0"/>
                        <a:t>12</a:t>
                      </a:r>
                      <a:endParaRPr lang="en-US" dirty="0"/>
                    </a:p>
                  </a:txBody>
                  <a:tcPr/>
                </a:tc>
                <a:tc>
                  <a:txBody>
                    <a:bodyPr/>
                    <a:lstStyle/>
                    <a:p>
                      <a:r>
                        <a:rPr lang="en-US" sz="1400" b="1" dirty="0" smtClean="0"/>
                        <a:t>Italy</a:t>
                      </a:r>
                      <a:endParaRPr lang="en-US" sz="1400" b="1" dirty="0"/>
                    </a:p>
                  </a:txBody>
                  <a:tcPr/>
                </a:tc>
                <a:tc>
                  <a:txBody>
                    <a:bodyPr/>
                    <a:lstStyle/>
                    <a:p>
                      <a:r>
                        <a:rPr lang="en-US" sz="1400" dirty="0" smtClean="0"/>
                        <a:t>Sugar and processed leather</a:t>
                      </a:r>
                      <a:endParaRPr lang="en-US" sz="1400" dirty="0"/>
                    </a:p>
                  </a:txBody>
                  <a:tcPr/>
                </a:tc>
              </a:tr>
            </a:tbl>
          </a:graphicData>
        </a:graphic>
      </p:graphicFrame>
    </p:spTree>
    <p:extLst>
      <p:ext uri="{BB962C8B-B14F-4D97-AF65-F5344CB8AC3E}">
        <p14:creationId xmlns:p14="http://schemas.microsoft.com/office/powerpoint/2010/main" val="1885838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1106</TotalTime>
  <Words>2162</Words>
  <Application>Microsoft Office PowerPoint</Application>
  <PresentationFormat>Custom</PresentationFormat>
  <Paragraphs>403</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Ariel</vt:lpstr>
      <vt:lpstr>Wingdings</vt:lpstr>
      <vt:lpstr>Calibri Light</vt:lpstr>
      <vt:lpstr>ＭＳ Ｐゴシック</vt:lpstr>
      <vt:lpstr>Times New Roman</vt:lpstr>
      <vt:lpstr>Office Theme</vt:lpstr>
      <vt:lpstr>EXPORT PRECEDURES AND  DOCUMENTATION</vt:lpstr>
      <vt:lpstr> OUTLINE</vt:lpstr>
      <vt:lpstr>INTRODUCTION</vt:lpstr>
      <vt:lpstr>NEPC: VISION AND MISSION STATEMENT</vt:lpstr>
      <vt:lpstr>EXPORT: DEFINITION, BENEFITS AND EXPORTABLE PRODUCTS</vt:lpstr>
      <vt:lpstr>EXPORT: BENEFITS  </vt:lpstr>
      <vt:lpstr>SOME EXPORTABLE PRODUCTS FROM NIGERIA</vt:lpstr>
      <vt:lpstr>SOME EXPORTABLE PRODUCTS &amp; SERVICES FROM NIGERIA</vt:lpstr>
      <vt:lpstr>SOME EXPORTABLE PRODUCTS DESTINATIONS</vt:lpstr>
      <vt:lpstr>LIST OF PROHIBITED ITEMS FOR EXPORT</vt:lpstr>
      <vt:lpstr>SOME EXPORTABLE PRODUCTS FROM NIGERIA INTO  THE US  UNDER THE AFRICAN GROWTH AND OPPORTUNITY ACT (AGOA)</vt:lpstr>
      <vt:lpstr>CHECKLIST FOR EXPORTING INTO  THE US UNDER THE  AFRICAN GROWTH AND OPPORTUNITY ACT (AGOA)</vt:lpstr>
      <vt:lpstr>EXPORT PROCEDURES</vt:lpstr>
      <vt:lpstr>EXPORT PROCEDURES (CONTINUATION)</vt:lpstr>
      <vt:lpstr>REGISTRATION AS AN EXPORTER (DOCUMENTS REQUIRED)</vt:lpstr>
      <vt:lpstr>EXPORT PROCEDURES (GENERATING EXPORT ORDER)</vt:lpstr>
      <vt:lpstr>EXPORT PROCEDURES (GENERATING EXPORT ORDER)</vt:lpstr>
      <vt:lpstr>EXPORT PROCEDURES (CONTINUATION)</vt:lpstr>
      <vt:lpstr>EXPORT DOCUMENTATION (SHIPMENT)</vt:lpstr>
      <vt:lpstr>EXPORT DOCUMENTATION</vt:lpstr>
      <vt:lpstr>EXPORT DOCUMENTATION (PURPOSES)</vt:lpstr>
      <vt:lpstr>MARKET ENTRY STRATEGY</vt:lpstr>
      <vt:lpstr>CONCLUSION</vt:lpstr>
      <vt:lpstr>EXPORTER’S REGISTRATION CERTIFICATE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PROCEDURES AND DOCUMENTATION</dc:title>
  <dc:creator>Windows User</dc:creator>
  <cp:lastModifiedBy>OBASEKI</cp:lastModifiedBy>
  <cp:revision>248</cp:revision>
  <cp:lastPrinted>2017-07-04T18:47:57Z</cp:lastPrinted>
  <dcterms:created xsi:type="dcterms:W3CDTF">2017-07-03T18:54:52Z</dcterms:created>
  <dcterms:modified xsi:type="dcterms:W3CDTF">2017-08-13T19:42:48Z</dcterms:modified>
</cp:coreProperties>
</file>