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8" r:id="rId2"/>
    <p:sldId id="284" r:id="rId3"/>
    <p:sldId id="294" r:id="rId4"/>
    <p:sldId id="282" r:id="rId5"/>
    <p:sldId id="269" r:id="rId6"/>
    <p:sldId id="266" r:id="rId7"/>
    <p:sldId id="270" r:id="rId8"/>
    <p:sldId id="286" r:id="rId9"/>
    <p:sldId id="274" r:id="rId10"/>
    <p:sldId id="273" r:id="rId11"/>
    <p:sldId id="287" r:id="rId12"/>
    <p:sldId id="275" r:id="rId13"/>
    <p:sldId id="283" r:id="rId14"/>
    <p:sldId id="271" r:id="rId15"/>
    <p:sldId id="295" r:id="rId16"/>
    <p:sldId id="288" r:id="rId17"/>
    <p:sldId id="296" r:id="rId18"/>
    <p:sldId id="267" r:id="rId19"/>
    <p:sldId id="293" r:id="rId20"/>
    <p:sldId id="292" r:id="rId21"/>
    <p:sldId id="272" r:id="rId22"/>
    <p:sldId id="257" r:id="rId23"/>
    <p:sldId id="259" r:id="rId24"/>
    <p:sldId id="263" r:id="rId25"/>
    <p:sldId id="260" r:id="rId26"/>
    <p:sldId id="264" r:id="rId27"/>
    <p:sldId id="290" r:id="rId28"/>
    <p:sldId id="265" r:id="rId29"/>
    <p:sldId id="276" r:id="rId30"/>
    <p:sldId id="281" r:id="rId31"/>
    <p:sldId id="277" r:id="rId32"/>
    <p:sldId id="278" r:id="rId33"/>
    <p:sldId id="291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6012-53C8-498A-B4F2-2150B1A9DEC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01C5-615B-49F4-9E4D-13BDA151F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9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01C5-615B-49F4-9E4D-13BDA151F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56D9-8047-4A98-9F5E-1D8D291E3E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7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SALT, PEPPER, OIL, WATER,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01C5-615B-49F4-9E4D-13BDA151F9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9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 = YOU (Attitude) + ORGANISATION</a:t>
            </a:r>
            <a:r>
              <a:rPr lang="en-US" baseline="0" dirty="0" smtClean="0"/>
              <a:t> (Culture) + DELIVERY (Experience)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01C5-615B-49F4-9E4D-13BDA151F9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Ownership </a:t>
            </a:r>
            <a:r>
              <a:rPr lang="en-US" dirty="0" err="1" smtClean="0"/>
              <a:t>Vs</a:t>
            </a:r>
            <a:r>
              <a:rPr lang="en-US" dirty="0" smtClean="0"/>
              <a:t> Employee Mentality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more can I do? = Rob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01C5-615B-49F4-9E4D-13BDA151F9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Ownership </a:t>
            </a:r>
            <a:r>
              <a:rPr lang="en-US" dirty="0" err="1" smtClean="0"/>
              <a:t>Vs</a:t>
            </a:r>
            <a:r>
              <a:rPr lang="en-US" dirty="0" smtClean="0"/>
              <a:t> Employee Mentality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more can I do? = Rob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01C5-615B-49F4-9E4D-13BDA151F9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5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04C7-9EFB-4F8D-8B2D-B5ECC45DB47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4AD0-19CF-4CAC-8062-A89E9089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Gold Standard CS for </a:t>
            </a:r>
            <a:r>
              <a:rPr lang="en-US" b="1" dirty="0" smtClean="0"/>
              <a:t>HR Managers</a:t>
            </a:r>
            <a:endParaRPr lang="en-US" b="1" dirty="0"/>
          </a:p>
        </p:txBody>
      </p:sp>
      <p:pic>
        <p:nvPicPr>
          <p:cNvPr id="5122" name="Picture 2" descr="C:\Users\MR Onidundun\Documents\OMP Consult\OMP Logo &amp; ID Cards\omp,V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1450"/>
            <a:ext cx="38766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ustomer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0601"/>
            <a:ext cx="5448300" cy="41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Customers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customer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7" y="1600200"/>
            <a:ext cx="86155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2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chool custo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"/>
            <a:ext cx="89725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4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5779"/>
            <a:ext cx="5238750" cy="6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2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6986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8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Customer Service</a:t>
            </a:r>
            <a:endParaRPr lang="en-US" sz="6600" b="1" dirty="0"/>
          </a:p>
        </p:txBody>
      </p:sp>
      <p:pic>
        <p:nvPicPr>
          <p:cNvPr id="13314" name="Picture 2" descr="Image result for customer service in primary sch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721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Series of activities designed to enhance customer (experiences &amp;) satisfaction – Turban et al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877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&amp; Shell </a:t>
            </a: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Customer Service </a:t>
            </a:r>
            <a:r>
              <a:rPr lang="en-US" sz="4000" dirty="0" smtClean="0">
                <a:solidFill>
                  <a:schemeClr val="bg1"/>
                </a:solidFill>
              </a:rPr>
              <a:t>is a shell round the core of your </a:t>
            </a:r>
            <a:r>
              <a:rPr lang="en-US" sz="4000" b="1" dirty="0" smtClean="0">
                <a:solidFill>
                  <a:schemeClr val="bg1"/>
                </a:solidFill>
              </a:rPr>
              <a:t>Brand </a:t>
            </a:r>
            <a:r>
              <a:rPr lang="en-US" sz="4000" dirty="0" smtClean="0">
                <a:solidFill>
                  <a:schemeClr val="bg1"/>
                </a:solidFill>
              </a:rPr>
              <a:t>and quality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CS </a:t>
            </a:r>
            <a:r>
              <a:rPr lang="en-US" sz="4000" dirty="0" smtClean="0">
                <a:solidFill>
                  <a:schemeClr val="bg1"/>
                </a:solidFill>
              </a:rPr>
              <a:t>is directionless &amp; lacks strategy without the central core.</a:t>
            </a:r>
          </a:p>
          <a:p>
            <a:pPr lvl="1"/>
            <a:r>
              <a:rPr lang="en-US" sz="3600" b="1" dirty="0" smtClean="0">
                <a:solidFill>
                  <a:schemeClr val="bg1"/>
                </a:solidFill>
              </a:rPr>
              <a:t>What exactly do you want your customers to experience and how </a:t>
            </a:r>
            <a:r>
              <a:rPr lang="en-US" sz="3600" dirty="0" smtClean="0">
                <a:solidFill>
                  <a:schemeClr val="bg1"/>
                </a:solidFill>
              </a:rPr>
              <a:t>(across all touch points in the </a:t>
            </a:r>
            <a:r>
              <a:rPr lang="en-US" sz="3600" i="1" dirty="0" smtClean="0">
                <a:solidFill>
                  <a:schemeClr val="bg1"/>
                </a:solidFill>
              </a:rPr>
              <a:t>value chain</a:t>
            </a:r>
            <a:r>
              <a:rPr lang="en-US" sz="3600" dirty="0" smtClean="0">
                <a:solidFill>
                  <a:schemeClr val="bg1"/>
                </a:solidFill>
              </a:rPr>
              <a:t>?)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4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 &amp;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Culture</a:t>
            </a:r>
            <a:r>
              <a:rPr lang="en-US" sz="3600" dirty="0" smtClean="0">
                <a:solidFill>
                  <a:schemeClr val="bg1"/>
                </a:solidFill>
              </a:rPr>
              <a:t> = Vision, Mission, Values, Systems , Structure &amp; Strategies.</a:t>
            </a:r>
          </a:p>
          <a:p>
            <a:r>
              <a:rPr lang="en-US" sz="3600" b="1" i="1" dirty="0">
                <a:solidFill>
                  <a:schemeClr val="bg1"/>
                </a:solidFill>
              </a:rPr>
              <a:t>Culture</a:t>
            </a:r>
            <a:r>
              <a:rPr lang="en-US" sz="3600" dirty="0">
                <a:solidFill>
                  <a:schemeClr val="bg1"/>
                </a:solidFill>
              </a:rPr>
              <a:t> = Brand</a:t>
            </a:r>
          </a:p>
          <a:p>
            <a:r>
              <a:rPr lang="en-US" sz="3600" b="1" i="1" dirty="0" smtClean="0">
                <a:solidFill>
                  <a:schemeClr val="bg1"/>
                </a:solidFill>
              </a:rPr>
              <a:t>Brand</a:t>
            </a:r>
            <a:r>
              <a:rPr lang="en-US" sz="3600" dirty="0" smtClean="0">
                <a:solidFill>
                  <a:schemeClr val="bg1"/>
                </a:solidFill>
              </a:rPr>
              <a:t> = Perception &amp; Emotional connection in the customer, from the tangible and intangible distinctions create by the entity.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CS </a:t>
            </a:r>
            <a:r>
              <a:rPr lang="en-US" sz="3600" dirty="0" smtClean="0">
                <a:solidFill>
                  <a:schemeClr val="bg1"/>
                </a:solidFill>
              </a:rPr>
              <a:t>is linked </a:t>
            </a:r>
            <a:r>
              <a:rPr lang="en-US" sz="3600" dirty="0" smtClean="0">
                <a:solidFill>
                  <a:schemeClr val="bg1"/>
                </a:solidFill>
              </a:rPr>
              <a:t>to Vision &amp; Mission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MUST…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…Must be total, deliberate, conscious, to meet the gold standard.</a:t>
            </a:r>
          </a:p>
          <a:p>
            <a:r>
              <a:rPr lang="en-US" sz="3600" dirty="0" smtClean="0"/>
              <a:t>…Is about building a brand on the </a:t>
            </a:r>
            <a:r>
              <a:rPr lang="en-US" sz="3600" i="1" dirty="0" smtClean="0"/>
              <a:t>emotive</a:t>
            </a:r>
            <a:r>
              <a:rPr lang="en-US" sz="3600" dirty="0" smtClean="0"/>
              <a:t> properties, beyond the </a:t>
            </a:r>
            <a:r>
              <a:rPr lang="en-US" sz="3600" i="1" dirty="0" smtClean="0"/>
              <a:t>rational</a:t>
            </a:r>
            <a:r>
              <a:rPr lang="en-US" sz="3600" dirty="0" smtClean="0"/>
              <a:t>. </a:t>
            </a:r>
          </a:p>
          <a:p>
            <a:pPr lvl="1"/>
            <a:r>
              <a:rPr lang="en-US" sz="3200" dirty="0" smtClean="0"/>
              <a:t>More concern about HOW of a service, more than the what.</a:t>
            </a:r>
          </a:p>
          <a:p>
            <a:pPr lvl="2"/>
            <a:r>
              <a:rPr lang="en-US" sz="2800" dirty="0" smtClean="0"/>
              <a:t>‘</a:t>
            </a:r>
            <a:r>
              <a:rPr lang="en-US" sz="2800" i="1" dirty="0" smtClean="0"/>
              <a:t>WHAT</a:t>
            </a:r>
            <a:r>
              <a:rPr lang="en-US" sz="2800" dirty="0" smtClean="0"/>
              <a:t>’ can be copied, but the spirit of the ‘</a:t>
            </a:r>
            <a:r>
              <a:rPr lang="en-US" sz="2800" i="1" dirty="0" smtClean="0"/>
              <a:t>HOW</a:t>
            </a:r>
            <a:r>
              <a:rPr lang="en-US" sz="2800" dirty="0" smtClean="0"/>
              <a:t>’ is difficult to imitate!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737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 XYZ </a:t>
            </a:r>
            <a:r>
              <a:rPr lang="en-US" dirty="0" smtClean="0"/>
              <a:t>CS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Passionate, Personal &amp; Individual touch</a:t>
            </a:r>
          </a:p>
          <a:p>
            <a:r>
              <a:rPr lang="en-US" b="1" dirty="0" smtClean="0"/>
              <a:t>Friendliness: Focus </a:t>
            </a:r>
            <a:r>
              <a:rPr lang="en-US" b="1" dirty="0"/>
              <a:t>on Being More </a:t>
            </a:r>
            <a:r>
              <a:rPr lang="en-US" b="1" dirty="0" smtClean="0"/>
              <a:t>Welcoming (</a:t>
            </a:r>
            <a:r>
              <a:rPr lang="en-US" dirty="0" smtClean="0"/>
              <a:t>create </a:t>
            </a:r>
            <a:r>
              <a:rPr lang="en-US" dirty="0"/>
              <a:t>a friendly, positive, welcoming </a:t>
            </a:r>
            <a:r>
              <a:rPr lang="en-US" dirty="0" smtClean="0"/>
              <a:t>presence by all)</a:t>
            </a:r>
          </a:p>
          <a:p>
            <a:r>
              <a:rPr lang="en-US" b="1" dirty="0" smtClean="0"/>
              <a:t>Prompt Responsiveness</a:t>
            </a:r>
            <a:r>
              <a:rPr lang="en-US" b="1" dirty="0"/>
              <a:t> </a:t>
            </a:r>
            <a:r>
              <a:rPr lang="en-US" b="1" dirty="0" smtClean="0"/>
              <a:t> (within the day!)</a:t>
            </a:r>
          </a:p>
          <a:p>
            <a:r>
              <a:rPr lang="en-US" b="1" dirty="0" smtClean="0"/>
              <a:t>Hire Right People &amp; Retain Engaged ones</a:t>
            </a:r>
          </a:p>
          <a:p>
            <a:r>
              <a:rPr lang="en-US" b="1" dirty="0" smtClean="0"/>
              <a:t>Employee/Union-Management Meetings</a:t>
            </a:r>
            <a:endParaRPr lang="en-US" b="1" dirty="0" smtClean="0"/>
          </a:p>
          <a:p>
            <a:r>
              <a:rPr lang="en-US" b="1" dirty="0" smtClean="0"/>
              <a:t>Planned &amp; </a:t>
            </a:r>
            <a:r>
              <a:rPr lang="en-US" b="1" dirty="0" smtClean="0"/>
              <a:t>Consistent Communication</a:t>
            </a:r>
            <a:endParaRPr lang="en-US" b="1" dirty="0" smtClean="0"/>
          </a:p>
          <a:p>
            <a:r>
              <a:rPr lang="en-US" b="1" dirty="0" smtClean="0"/>
              <a:t>Seek Feedback (M&amp;E)</a:t>
            </a:r>
          </a:p>
          <a:p>
            <a:r>
              <a:rPr lang="en-US" b="1" dirty="0" smtClean="0"/>
              <a:t>Compelling Visuals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5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Improving </a:t>
            </a:r>
            <a:r>
              <a:rPr lang="en-US" b="1" dirty="0" smtClean="0"/>
              <a:t>Coy XYZ CS </a:t>
            </a:r>
            <a:r>
              <a:rPr lang="en-US" b="1" dirty="0" smtClean="0"/>
              <a:t>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Active Listening</a:t>
            </a:r>
          </a:p>
          <a:p>
            <a:r>
              <a:rPr lang="en-US" sz="2400" dirty="0" smtClean="0"/>
              <a:t>Admit mistakes you discovers even before customers do so.</a:t>
            </a:r>
          </a:p>
          <a:p>
            <a:r>
              <a:rPr lang="en-US" sz="2400" dirty="0" smtClean="0"/>
              <a:t>Follow-up</a:t>
            </a:r>
          </a:p>
          <a:p>
            <a:r>
              <a:rPr lang="en-US" sz="2400" dirty="0" smtClean="0"/>
              <a:t>Get Personal (Use social media &amp; respond to queries promptly, interactive topics, post pictures, use local media, etc.)</a:t>
            </a:r>
          </a:p>
          <a:p>
            <a:r>
              <a:rPr lang="en-US" sz="2400" dirty="0" smtClean="0"/>
              <a:t>Seek Feedbacks (CRM tools)</a:t>
            </a:r>
          </a:p>
          <a:p>
            <a:r>
              <a:rPr lang="en-US" sz="2400" dirty="0" smtClean="0"/>
              <a:t>Be available</a:t>
            </a:r>
          </a:p>
          <a:p>
            <a:r>
              <a:rPr lang="en-US" sz="2400" dirty="0" smtClean="0"/>
              <a:t>Cater to needs (Surveys)</a:t>
            </a:r>
          </a:p>
          <a:p>
            <a:r>
              <a:rPr lang="en-US" sz="2400" dirty="0" smtClean="0"/>
              <a:t>Ethics &amp; </a:t>
            </a:r>
            <a:r>
              <a:rPr lang="en-US" sz="2400" dirty="0" smtClean="0"/>
              <a:t>Etiquettes</a:t>
            </a:r>
            <a:endParaRPr lang="en-US" sz="2400" dirty="0" smtClean="0"/>
          </a:p>
          <a:p>
            <a:r>
              <a:rPr lang="en-US" sz="2400" dirty="0" smtClean="0"/>
              <a:t>Visibility of </a:t>
            </a:r>
            <a:r>
              <a:rPr lang="en-US" sz="2400" dirty="0" err="1" smtClean="0"/>
              <a:t>Organisational</a:t>
            </a:r>
            <a:r>
              <a:rPr lang="en-US" sz="2400" dirty="0" smtClean="0"/>
              <a:t> </a:t>
            </a:r>
            <a:r>
              <a:rPr lang="en-US" sz="2400" dirty="0" smtClean="0"/>
              <a:t>Vision</a:t>
            </a:r>
            <a:r>
              <a:rPr lang="en-US" sz="2400" dirty="0" smtClean="0"/>
              <a:t>, Mission &amp; Values.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751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R Onidundun\Downloads\PPCA IKEJA INV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4800"/>
            <a:ext cx="822959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Coy XYZ’s Expectations </a:t>
            </a:r>
            <a:r>
              <a:rPr lang="en-US" b="1" dirty="0" smtClean="0"/>
              <a:t>of </a:t>
            </a:r>
            <a:r>
              <a:rPr lang="en-US" b="1" dirty="0" smtClean="0"/>
              <a:t>HR Managers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Ownership Mentality</a:t>
            </a:r>
          </a:p>
          <a:p>
            <a:r>
              <a:rPr lang="en-US" sz="4000" dirty="0" smtClean="0"/>
              <a:t>Initiative &amp; </a:t>
            </a:r>
            <a:r>
              <a:rPr lang="en-US" sz="4000" dirty="0" err="1" smtClean="0"/>
              <a:t>Proactiveness</a:t>
            </a:r>
            <a:endParaRPr lang="en-US" sz="4000" dirty="0" smtClean="0"/>
          </a:p>
          <a:p>
            <a:r>
              <a:rPr lang="en-US" sz="4000" dirty="0" smtClean="0"/>
              <a:t>Innovation</a:t>
            </a:r>
          </a:p>
          <a:p>
            <a:r>
              <a:rPr lang="en-US" sz="4000" dirty="0" smtClean="0"/>
              <a:t>What more can I do?</a:t>
            </a:r>
          </a:p>
          <a:p>
            <a:r>
              <a:rPr lang="en-US" sz="4000" dirty="0" smtClean="0"/>
              <a:t>Next Level Performance at ALL TOUCH POINTS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09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4" y="990600"/>
            <a:ext cx="8677121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3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0775"/>
            <a:ext cx="8037297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239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2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ATTITUDE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ustomer service in school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3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EXPECTATIONS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3272"/>
            <a:ext cx="8278238" cy="46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63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DISCUSS…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ustomer service in schools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1" y="1600200"/>
            <a:ext cx="8181879" cy="48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6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5"/>
            <a:ext cx="8458200" cy="6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2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SAMPLES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1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04909" cy="60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3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OLAKANMI AMOO-ONIDUNDU</a:t>
            </a:r>
            <a:r>
              <a:rPr lang="en-US" sz="1500" b="1" i="1" dirty="0" smtClean="0">
                <a:solidFill>
                  <a:schemeClr val="bg1"/>
                </a:solidFill>
              </a:rPr>
              <a:t>, Group </a:t>
            </a:r>
            <a:r>
              <a:rPr lang="en-US" sz="1500" b="1" i="1" dirty="0">
                <a:solidFill>
                  <a:schemeClr val="bg1"/>
                </a:solidFill>
              </a:rPr>
              <a:t>HR Director, Troyka Holdings </a:t>
            </a:r>
            <a:r>
              <a:rPr lang="en-US" sz="1500" b="1" i="1" dirty="0" smtClean="0">
                <a:solidFill>
                  <a:schemeClr val="bg1"/>
                </a:solidFill>
              </a:rPr>
              <a:t>Ltd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169" name="Picture 1" descr="C:\Rev.s\Olakanmi Files\Presentation - K\D3S_8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" y="2209800"/>
            <a:ext cx="2489143" cy="37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0799" y="533400"/>
            <a:ext cx="66294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Personnel </a:t>
            </a:r>
            <a:r>
              <a:rPr lang="en-US" sz="1400" b="1" dirty="0"/>
              <a:t>Consultant/ Compensation Officer  </a:t>
            </a:r>
            <a:r>
              <a:rPr lang="en-US" sz="1400" dirty="0" smtClean="0"/>
              <a:t>- International </a:t>
            </a:r>
            <a:r>
              <a:rPr lang="en-US" sz="1400" dirty="0"/>
              <a:t>Institute of Tropical Agriculture (</a:t>
            </a:r>
            <a:r>
              <a:rPr lang="en-US" sz="1400" b="1" dirty="0"/>
              <a:t>IITA</a:t>
            </a:r>
            <a:r>
              <a:rPr lang="en-US" sz="1400" dirty="0"/>
              <a:t>); </a:t>
            </a:r>
            <a:r>
              <a:rPr lang="en-US" sz="1400" dirty="0" smtClean="0"/>
              <a:t>the </a:t>
            </a:r>
            <a:r>
              <a:rPr lang="en-US" sz="1400" b="1" dirty="0"/>
              <a:t>Compensation Officer </a:t>
            </a:r>
            <a:endParaRPr lang="en-US" sz="1400" b="1" dirty="0" smtClean="0"/>
          </a:p>
          <a:p>
            <a:r>
              <a:rPr lang="en-US" sz="1400" b="1" dirty="0" smtClean="0"/>
              <a:t>Senior </a:t>
            </a:r>
            <a:r>
              <a:rPr lang="en-US" sz="1400" b="1" dirty="0"/>
              <a:t>Information Officer </a:t>
            </a:r>
            <a:r>
              <a:rPr lang="en-US" sz="1400" dirty="0"/>
              <a:t>in the Oyo State Civil Service.</a:t>
            </a:r>
          </a:p>
          <a:p>
            <a:r>
              <a:rPr lang="en-US" sz="1000" dirty="0"/>
              <a:t> </a:t>
            </a:r>
          </a:p>
          <a:p>
            <a:r>
              <a:rPr lang="en-US" sz="1400" dirty="0"/>
              <a:t>A consummate </a:t>
            </a:r>
            <a:r>
              <a:rPr lang="en-US" sz="1400" b="1" dirty="0"/>
              <a:t>motivational</a:t>
            </a:r>
            <a:r>
              <a:rPr lang="en-US" sz="1400" dirty="0"/>
              <a:t> and </a:t>
            </a:r>
            <a:r>
              <a:rPr lang="en-US" sz="1400" b="1" dirty="0"/>
              <a:t>conference speaker</a:t>
            </a:r>
            <a:r>
              <a:rPr lang="en-US" sz="1400" dirty="0"/>
              <a:t>, </a:t>
            </a:r>
            <a:r>
              <a:rPr lang="en-US" sz="1400" b="1" dirty="0"/>
              <a:t>mentor</a:t>
            </a:r>
            <a:r>
              <a:rPr lang="en-US" sz="1400" dirty="0"/>
              <a:t> and </a:t>
            </a:r>
            <a:r>
              <a:rPr lang="en-US" sz="1400" b="1" dirty="0"/>
              <a:t>life coach</a:t>
            </a:r>
            <a:r>
              <a:rPr lang="en-US" sz="1400" dirty="0"/>
              <a:t>, </a:t>
            </a:r>
            <a:r>
              <a:rPr lang="en-US" sz="1400" dirty="0" smtClean="0"/>
              <a:t>Undergoing </a:t>
            </a:r>
            <a:r>
              <a:rPr lang="en-US" sz="1400" dirty="0"/>
              <a:t>his Doctor of Business Administration (</a:t>
            </a:r>
            <a:r>
              <a:rPr lang="en-US" sz="1400" b="1" dirty="0"/>
              <a:t>DBA</a:t>
            </a:r>
            <a:r>
              <a:rPr lang="en-US" sz="1400" dirty="0"/>
              <a:t>) degree in Leadership from Walden University; </a:t>
            </a:r>
            <a:r>
              <a:rPr lang="en-US" sz="1400" dirty="0" smtClean="0"/>
              <a:t>Holds </a:t>
            </a:r>
            <a:r>
              <a:rPr lang="en-US" sz="1400" dirty="0"/>
              <a:t>a Masters in Personnel Psychology Degree </a:t>
            </a:r>
            <a:r>
              <a:rPr lang="en-US" sz="1400" b="1" dirty="0"/>
              <a:t>(M.P.P.)</a:t>
            </a:r>
            <a:r>
              <a:rPr lang="en-US" sz="1400" dirty="0"/>
              <a:t> from the University of Ibadan </a:t>
            </a:r>
            <a:r>
              <a:rPr lang="en-US" sz="1400" dirty="0" smtClean="0"/>
              <a:t>&amp; a </a:t>
            </a:r>
            <a:r>
              <a:rPr lang="en-US" sz="1400" b="1" dirty="0" smtClean="0"/>
              <a:t>B.Sc.</a:t>
            </a:r>
            <a:r>
              <a:rPr lang="en-US" sz="1400" dirty="0" smtClean="0"/>
              <a:t> </a:t>
            </a:r>
            <a:r>
              <a:rPr lang="en-US" sz="1400" dirty="0"/>
              <a:t>from University of Ilorin.  An alumnus of the Lagos Business School </a:t>
            </a:r>
            <a:r>
              <a:rPr lang="en-US" sz="1400" b="1" dirty="0"/>
              <a:t>(</a:t>
            </a:r>
            <a:r>
              <a:rPr lang="en-US" sz="1400" b="1" dirty="0" smtClean="0"/>
              <a:t>LBS – SMP 30)</a:t>
            </a:r>
            <a:r>
              <a:rPr lang="en-US" sz="1400" dirty="0" smtClean="0"/>
              <a:t> </a:t>
            </a:r>
            <a:r>
              <a:rPr lang="en-US" sz="1400" dirty="0"/>
              <a:t>and the Advanced Daystar Leadership Academy (</a:t>
            </a:r>
            <a:r>
              <a:rPr lang="en-US" sz="1400" b="1" dirty="0"/>
              <a:t>DLA</a:t>
            </a:r>
            <a:r>
              <a:rPr lang="en-US" sz="1400" dirty="0"/>
              <a:t>), </a:t>
            </a:r>
            <a:r>
              <a:rPr lang="en-US" sz="1400" dirty="0" smtClean="0"/>
              <a:t>also </a:t>
            </a:r>
            <a:r>
              <a:rPr lang="en-US" sz="1400" dirty="0"/>
              <a:t>attended </a:t>
            </a:r>
            <a:r>
              <a:rPr lang="en-US" sz="1400" b="1" dirty="0"/>
              <a:t>Cranfield University (UK) </a:t>
            </a:r>
            <a:r>
              <a:rPr lang="en-US" sz="1400" dirty="0"/>
              <a:t>for his Leadership Competency Studies. </a:t>
            </a:r>
            <a:endParaRPr lang="en-US" sz="1400" dirty="0" smtClean="0"/>
          </a:p>
          <a:p>
            <a:endParaRPr lang="en-US" sz="1000" dirty="0"/>
          </a:p>
          <a:p>
            <a:r>
              <a:rPr lang="en-US" sz="1400" dirty="0" smtClean="0"/>
              <a:t>Olakanmi </a:t>
            </a:r>
            <a:r>
              <a:rPr lang="en-US" sz="1400" dirty="0"/>
              <a:t>has been in General Human Capital Development, Personnel Management, Information, Media Relations and Journalism for </a:t>
            </a:r>
            <a:r>
              <a:rPr lang="en-US" sz="1400" b="1" dirty="0" smtClean="0"/>
              <a:t>about a quarter -century</a:t>
            </a:r>
            <a:r>
              <a:rPr lang="en-US" sz="1400" dirty="0" smtClean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Chairman, 2015 Annual Lecture Luncheon, </a:t>
            </a:r>
            <a:r>
              <a:rPr lang="en-US" sz="1400" dirty="0"/>
              <a:t>I</a:t>
            </a:r>
            <a:r>
              <a:rPr lang="en-US" sz="1400" dirty="0" smtClean="0"/>
              <a:t>keja PPCA of CIPM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Member, 2014-2016 The Professional Conduct &amp; Ethics Committee, CIPM, Nigeria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Fellow, Institute of Strategic Management of Nigeria (</a:t>
            </a:r>
            <a:r>
              <a:rPr lang="en-US" sz="1400" b="1" dirty="0" smtClean="0"/>
              <a:t>FSM</a:t>
            </a:r>
            <a:r>
              <a:rPr lang="en-US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Member</a:t>
            </a:r>
            <a:r>
              <a:rPr lang="en-US" sz="1400" dirty="0"/>
              <a:t>, Chartered Institute of Personnel Management of Nigeria </a:t>
            </a:r>
            <a:r>
              <a:rPr lang="en-US" sz="1400" b="1" dirty="0" smtClean="0"/>
              <a:t>(MCIPM)</a:t>
            </a:r>
            <a:r>
              <a:rPr lang="en-US" sz="1400" dirty="0" smtClean="0"/>
              <a:t>, 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Professional </a:t>
            </a:r>
            <a:r>
              <a:rPr lang="en-US" sz="1400" dirty="0"/>
              <a:t>Practitioner of APCON (Advertising council of Nigeria) </a:t>
            </a:r>
            <a:r>
              <a:rPr lang="en-US" sz="1400" b="1" dirty="0" smtClean="0"/>
              <a:t>(ARP)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Member</a:t>
            </a:r>
            <a:r>
              <a:rPr lang="en-US" sz="1400" dirty="0"/>
              <a:t>, </a:t>
            </a:r>
            <a:r>
              <a:rPr lang="en-US" sz="1400" dirty="0" smtClean="0"/>
              <a:t>Nigerian </a:t>
            </a:r>
            <a:r>
              <a:rPr lang="en-US" sz="1400" dirty="0"/>
              <a:t>Institute of </a:t>
            </a:r>
            <a:r>
              <a:rPr lang="en-US" sz="1400" dirty="0" smtClean="0"/>
              <a:t>Management-Chartered </a:t>
            </a:r>
            <a:r>
              <a:rPr lang="en-US" sz="1400" b="1" dirty="0" smtClean="0"/>
              <a:t>(MNIM</a:t>
            </a:r>
            <a:r>
              <a:rPr lang="en-US" sz="1400" b="1" dirty="0"/>
              <a:t>),</a:t>
            </a:r>
            <a:r>
              <a:rPr lang="en-US" sz="1400" dirty="0"/>
              <a:t> Nigerian Institute for Training &amp; Development </a:t>
            </a:r>
            <a:r>
              <a:rPr lang="en-US" sz="1400" dirty="0" smtClean="0"/>
              <a:t>(M</a:t>
            </a:r>
            <a:r>
              <a:rPr lang="en-US" sz="1400" b="1" dirty="0" smtClean="0"/>
              <a:t>NITAD</a:t>
            </a:r>
            <a:r>
              <a:rPr lang="en-US" sz="1400" dirty="0" smtClean="0"/>
              <a:t>).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Member, Society for Human Resource Management (</a:t>
            </a:r>
            <a:r>
              <a:rPr lang="en-US" sz="1400" b="1" dirty="0"/>
              <a:t>SHRM</a:t>
            </a:r>
            <a:r>
              <a:rPr lang="en-US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Executive </a:t>
            </a:r>
            <a:r>
              <a:rPr lang="en-US" sz="1400" dirty="0"/>
              <a:t>Board of the </a:t>
            </a:r>
            <a:r>
              <a:rPr lang="en-US" sz="1400" b="1" dirty="0"/>
              <a:t>AAAN</a:t>
            </a:r>
            <a:r>
              <a:rPr lang="en-US" sz="1400" dirty="0"/>
              <a:t> (Association of Advertising Agencies of Nigeria).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Former </a:t>
            </a:r>
            <a:r>
              <a:rPr lang="en-US" sz="1400" dirty="0"/>
              <a:t>Assistant Secretary General, Oyo State Nigerian Union of Journalists </a:t>
            </a:r>
            <a:r>
              <a:rPr lang="en-US" sz="1400" b="1" dirty="0"/>
              <a:t>(NUJ). </a:t>
            </a:r>
            <a:endParaRPr lang="en-US" sz="1400" b="1" dirty="0" smtClean="0"/>
          </a:p>
          <a:p>
            <a:endParaRPr lang="en-US" sz="1000" dirty="0"/>
          </a:p>
          <a:p>
            <a:r>
              <a:rPr lang="en-US" sz="1400" dirty="0"/>
              <a:t>Olakanmi is a reverend gentleman, </a:t>
            </a:r>
            <a:r>
              <a:rPr lang="en-US" sz="1400" dirty="0" smtClean="0"/>
              <a:t>with passion for people development, general empowerment,  mentoring &amp; counselling.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25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199"/>
            <a:ext cx="8531226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43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800600" cy="26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193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8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0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questions and 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24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37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Delivered by</a:t>
            </a:r>
          </a:p>
        </p:txBody>
      </p:sp>
      <p:pic>
        <p:nvPicPr>
          <p:cNvPr id="2050" name="Picture 2" descr="C:\Users\MR Onidundun\Documents\OMP Consult\OMP Logo &amp; ID Cards\omp,V,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" y="2625724"/>
            <a:ext cx="8083825" cy="33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9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1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customer service in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8183755" cy="63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5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Internal</a:t>
            </a:r>
            <a:r>
              <a:rPr lang="en-US" sz="4000" dirty="0" smtClean="0"/>
              <a:t>: </a:t>
            </a:r>
            <a:r>
              <a:rPr lang="en-US" sz="4000" dirty="0" smtClean="0"/>
              <a:t>Employees (FTE, STE, SNR, JNR, EXEC), Employer, Board members, </a:t>
            </a:r>
            <a:r>
              <a:rPr lang="en-US" sz="4000" dirty="0" smtClean="0"/>
              <a:t>Shareholders.</a:t>
            </a:r>
          </a:p>
          <a:p>
            <a:r>
              <a:rPr lang="en-US" sz="4000" b="1" dirty="0" smtClean="0"/>
              <a:t>External</a:t>
            </a:r>
            <a:r>
              <a:rPr lang="en-US" sz="4000" dirty="0" smtClean="0"/>
              <a:t>: </a:t>
            </a:r>
            <a:r>
              <a:rPr lang="en-US" sz="4000" dirty="0" smtClean="0"/>
              <a:t>Prospectiv</a:t>
            </a:r>
            <a:r>
              <a:rPr lang="en-US" sz="4000" dirty="0" smtClean="0"/>
              <a:t>e Employees, </a:t>
            </a:r>
            <a:r>
              <a:rPr lang="en-US" sz="4000" dirty="0" smtClean="0"/>
              <a:t>Community</a:t>
            </a:r>
            <a:r>
              <a:rPr lang="en-US" sz="4000" dirty="0"/>
              <a:t>, </a:t>
            </a:r>
            <a:r>
              <a:rPr lang="en-US" sz="4000" dirty="0" smtClean="0"/>
              <a:t>Trade &amp; Busines</a:t>
            </a:r>
            <a:r>
              <a:rPr lang="en-US" sz="4000" dirty="0" smtClean="0"/>
              <a:t>s Organizations, Unions, </a:t>
            </a:r>
            <a:r>
              <a:rPr lang="en-US" sz="4000" dirty="0" smtClean="0"/>
              <a:t>Suppliers</a:t>
            </a:r>
            <a:r>
              <a:rPr lang="en-US" sz="4000" dirty="0" smtClean="0"/>
              <a:t>, </a:t>
            </a:r>
            <a:r>
              <a:rPr lang="en-US" sz="4000" dirty="0" smtClean="0"/>
              <a:t>Government, Donors &amp; Sponsors </a:t>
            </a:r>
            <a:r>
              <a:rPr lang="en-US" sz="4000" dirty="0" smtClean="0"/>
              <a:t>and </a:t>
            </a:r>
            <a:r>
              <a:rPr lang="en-US" sz="4000" dirty="0"/>
              <a:t>even taxpayers.</a:t>
            </a:r>
          </a:p>
        </p:txBody>
      </p:sp>
    </p:spTree>
    <p:extLst>
      <p:ext uri="{BB962C8B-B14F-4D97-AF65-F5344CB8AC3E}">
        <p14:creationId xmlns:p14="http://schemas.microsoft.com/office/powerpoint/2010/main" val="109076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GOAL</a:t>
            </a:r>
            <a:endParaRPr lang="en-US" sz="7200" dirty="0"/>
          </a:p>
        </p:txBody>
      </p:sp>
      <p:pic>
        <p:nvPicPr>
          <p:cNvPr id="3074" name="Picture 2" descr="Image result for excellent customer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3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2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62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Image result for customer servi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624"/>
            <a:ext cx="90011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466</Words>
  <Application>Microsoft Office PowerPoint</Application>
  <PresentationFormat>On-screen Show (4:3)</PresentationFormat>
  <Paragraphs>82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Gold Standard CS for HR Managers</vt:lpstr>
      <vt:lpstr>PowerPoint Presentation</vt:lpstr>
      <vt:lpstr>OLAKANMI AMOO-ONIDUNDU, Group HR Director, Troyka Holdings Ltd</vt:lpstr>
      <vt:lpstr>PowerPoint Presentation</vt:lpstr>
      <vt:lpstr>PowerPoint Presentation</vt:lpstr>
      <vt:lpstr>The Customer</vt:lpstr>
      <vt:lpstr>GOAL</vt:lpstr>
      <vt:lpstr>PowerPoint Presentation</vt:lpstr>
      <vt:lpstr>PowerPoint Presentation</vt:lpstr>
      <vt:lpstr>Types of Customers </vt:lpstr>
      <vt:lpstr>PowerPoint Presentation</vt:lpstr>
      <vt:lpstr>PowerPoint Presentation</vt:lpstr>
      <vt:lpstr>PowerPoint Presentation</vt:lpstr>
      <vt:lpstr>Customer Service</vt:lpstr>
      <vt:lpstr>Core &amp; Shell Relationship</vt:lpstr>
      <vt:lpstr>Customer Service &amp; Branding</vt:lpstr>
      <vt:lpstr>CS MUST…</vt:lpstr>
      <vt:lpstr>Coy XYZ CS Strategies</vt:lpstr>
      <vt:lpstr>Improving Coy XYZ CS Strategy</vt:lpstr>
      <vt:lpstr>Coy XYZ’s Expectations of HR Managers</vt:lpstr>
      <vt:lpstr>PowerPoint Presentation</vt:lpstr>
      <vt:lpstr>PowerPoint Presentation</vt:lpstr>
      <vt:lpstr>PowerPoint Presentation</vt:lpstr>
      <vt:lpstr>ATTITUDE</vt:lpstr>
      <vt:lpstr>EXPECTATIONS</vt:lpstr>
      <vt:lpstr>DISCUSS…</vt:lpstr>
      <vt:lpstr>PowerPoint Presentation</vt:lpstr>
      <vt:lpstr>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Delivered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Onidundun</dc:creator>
  <cp:lastModifiedBy>MR Onidundun</cp:lastModifiedBy>
  <cp:revision>29</cp:revision>
  <dcterms:created xsi:type="dcterms:W3CDTF">2017-04-27T23:02:51Z</dcterms:created>
  <dcterms:modified xsi:type="dcterms:W3CDTF">2017-05-10T14:04:01Z</dcterms:modified>
</cp:coreProperties>
</file>