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2" r:id="rId2"/>
    <p:sldId id="327" r:id="rId3"/>
    <p:sldId id="337" r:id="rId4"/>
    <p:sldId id="329" r:id="rId5"/>
    <p:sldId id="338" r:id="rId6"/>
    <p:sldId id="339" r:id="rId7"/>
    <p:sldId id="340" r:id="rId8"/>
    <p:sldId id="341" r:id="rId9"/>
    <p:sldId id="342" r:id="rId10"/>
    <p:sldId id="343" r:id="rId11"/>
    <p:sldId id="33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6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323B0-10F2-45B4-9793-158359C0F31C}" type="datetimeFigureOut">
              <a:rPr lang="en-US" smtClean="0"/>
              <a:t>5/4/25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67FE-CBCB-4DF5-A0DA-1895C217F7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5/4/25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5/4/25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5/4/25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5/4/25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AD068AE9-ED89-4771-B86D-F384645EAE29}" type="datetimeFigureOut">
              <a:rPr lang="en-US" smtClean="0"/>
              <a:t>5/4/25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ED99B22C-F86F-4E9C-8680-7E744434F3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0" y="6680750"/>
            <a:ext cx="12210197" cy="300082"/>
          </a:xfrm>
          <a:prstGeom prst="rect">
            <a:avLst/>
          </a:prstGeom>
          <a:solidFill>
            <a:srgbClr val="84C225"/>
          </a:solidFill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srgbClr val="84C225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504" y="258510"/>
            <a:ext cx="1220265" cy="12290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C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845068" y="1214645"/>
            <a:ext cx="4691075" cy="0"/>
          </a:xfrm>
          <a:prstGeom prst="line">
            <a:avLst/>
          </a:prstGeom>
          <a:noFill/>
          <a:ln w="12700">
            <a:solidFill>
              <a:srgbClr val="84C2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3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B22653-05F9-1C0C-BFCA-3932099B0323}"/>
              </a:ext>
            </a:extLst>
          </p:cNvPr>
          <p:cNvSpPr txBox="1"/>
          <p:nvPr/>
        </p:nvSpPr>
        <p:spPr>
          <a:xfrm>
            <a:off x="3456432" y="5833873"/>
            <a:ext cx="5279136" cy="118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G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C6229A-6044-A042-7843-A4DC6CA01912}"/>
              </a:ext>
            </a:extLst>
          </p:cNvPr>
          <p:cNvGrpSpPr/>
          <p:nvPr/>
        </p:nvGrpSpPr>
        <p:grpSpPr>
          <a:xfrm>
            <a:off x="0" y="-1"/>
            <a:ext cx="12192000" cy="7017307"/>
            <a:chOff x="0" y="-1"/>
            <a:chExt cx="12192000" cy="70173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BCE4A9-02F3-A13E-C4F1-5EC428DBC624}"/>
                </a:ext>
              </a:extLst>
            </p:cNvPr>
            <p:cNvSpPr txBox="1"/>
            <p:nvPr/>
          </p:nvSpPr>
          <p:spPr>
            <a:xfrm>
              <a:off x="8735568" y="0"/>
              <a:ext cx="3456432" cy="70173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A3A57-AED9-12E2-5F19-E8EE7F57F181}"/>
                </a:ext>
              </a:extLst>
            </p:cNvPr>
            <p:cNvSpPr txBox="1"/>
            <p:nvPr/>
          </p:nvSpPr>
          <p:spPr>
            <a:xfrm>
              <a:off x="0" y="-1"/>
              <a:ext cx="3456432" cy="70173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  <a:p>
              <a:endParaRPr lang="en-NG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35B901-0280-9D3A-B19C-564512E15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157" b="16588"/>
            <a:stretch/>
          </p:blipFill>
          <p:spPr>
            <a:xfrm>
              <a:off x="3035821" y="0"/>
              <a:ext cx="7013435" cy="701343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45B3-E727-79AB-112E-1E11B06CE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591A56-811C-3D63-A0FF-DC705D0F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8" y="626682"/>
            <a:ext cx="9854824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RANKING HR INITIATIVES FOR 2025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BBBCF7E8-B1D4-C586-9EF7-1560D4C29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08" y="1214645"/>
            <a:ext cx="4691075" cy="0"/>
          </a:xfrm>
          <a:prstGeom prst="line">
            <a:avLst/>
          </a:prstGeom>
          <a:noFill/>
          <a:ln w="12700">
            <a:solidFill>
              <a:srgbClr val="84C2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300"/>
          </a:p>
        </p:txBody>
      </p:sp>
      <p:pic>
        <p:nvPicPr>
          <p:cNvPr id="1026" name="Picture 2" descr="page7image42615616">
            <a:extLst>
              <a:ext uri="{FF2B5EF4-FFF2-40B4-BE49-F238E27FC236}">
                <a16:creationId xmlns:a16="http://schemas.microsoft.com/office/drawing/2014/main" id="{8B018C73-33D4-D3CE-152C-B28C44634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82563"/>
            <a:ext cx="134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2D9FC-DA7E-73D4-F335-2437D5208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57" y="1372999"/>
            <a:ext cx="3627831" cy="516924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8C8FC4-7762-7CC2-700C-C0DC30886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10085"/>
              </p:ext>
            </p:extLst>
          </p:nvPr>
        </p:nvGraphicFramePr>
        <p:xfrm>
          <a:off x="659149" y="1372999"/>
          <a:ext cx="5979395" cy="2787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188">
                  <a:extLst>
                    <a:ext uri="{9D8B030D-6E8A-4147-A177-3AD203B41FA5}">
                      <a16:colId xmlns:a16="http://schemas.microsoft.com/office/drawing/2014/main" val="2557431859"/>
                    </a:ext>
                  </a:extLst>
                </a:gridCol>
                <a:gridCol w="4598079">
                  <a:extLst>
                    <a:ext uri="{9D8B030D-6E8A-4147-A177-3AD203B41FA5}">
                      <a16:colId xmlns:a16="http://schemas.microsoft.com/office/drawing/2014/main" val="2092940162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9091946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NG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S/N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Initiatives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Responses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186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Employee Well-being and Mental Health Programmes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60.33%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69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HR Technology and Automation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55.61%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27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Reskilling and Upskilling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54.51%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397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Hybrid and Remote Work Policies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51.23%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586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Leadership and Succession Planning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42.00%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5588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Employee Experience and Engagement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40.01%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4634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NG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Performance Management Redesign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40.01%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459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Diversity, Equity, Inclusion, and Belonging (DEIB)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36.94%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580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Employee Recognition Programs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35.57%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02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Sustainability &amp; Corporate Social Responsibility (CSR)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23.46%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773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3942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55198-01D9-DF63-890C-98358ADF3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>
            <a:extLst>
              <a:ext uri="{FF2B5EF4-FFF2-40B4-BE49-F238E27FC236}">
                <a16:creationId xmlns:a16="http://schemas.microsoft.com/office/drawing/2014/main" id="{A71F5618-5567-C9A9-5220-3FD2170A8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08" y="1130755"/>
            <a:ext cx="4691075" cy="0"/>
          </a:xfrm>
          <a:prstGeom prst="line">
            <a:avLst/>
          </a:prstGeom>
          <a:noFill/>
          <a:ln w="12700">
            <a:solidFill>
              <a:srgbClr val="84C2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3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97E33-FE4D-D211-D615-46195B034D44}"/>
              </a:ext>
            </a:extLst>
          </p:cNvPr>
          <p:cNvSpPr txBox="1"/>
          <p:nvPr/>
        </p:nvSpPr>
        <p:spPr>
          <a:xfrm>
            <a:off x="2099198" y="217376"/>
            <a:ext cx="7620874" cy="707886"/>
          </a:xfrm>
          <a:prstGeom prst="rect">
            <a:avLst/>
          </a:prstGeom>
          <a:noFill/>
          <a:ln>
            <a:solidFill>
              <a:srgbClr val="84C22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Candara" panose="020E0502030303020204" pitchFamily="34" charset="0"/>
              </a:rPr>
              <a:t>Let the conversation begin!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E593F-EE8C-A877-F420-DABC01838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16588"/>
          <a:stretch/>
        </p:blipFill>
        <p:spPr>
          <a:xfrm>
            <a:off x="3401568" y="1207023"/>
            <a:ext cx="5773460" cy="57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62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7903" y="4438008"/>
            <a:ext cx="878263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ndara" panose="020E0502030303020204" pitchFamily="34" charset="0"/>
              </a:rPr>
              <a:t>Dr. Olumuyiwa A. Oludayo, MCIPM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ndara" panose="020E0502030303020204" pitchFamily="34" charset="0"/>
              </a:rPr>
              <a:t>Research Fellow, CIPM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ndara" panose="020E0502030303020204" pitchFamily="34" charset="0"/>
              </a:rPr>
              <a:t>Vice Chair, Research and Publications Committee</a:t>
            </a:r>
            <a:endParaRPr lang="en-US" altLang="en-US" sz="1200" dirty="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ndara" panose="020E0502030303020204" pitchFamily="34" charset="0"/>
              </a:rPr>
              <a:t>CIPM HOUSE, 1 CIPM Avenue,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ndara" panose="020E0502030303020204" pitchFamily="34" charset="0"/>
              </a:rPr>
              <a:t>Central Business District,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ndara" panose="020E0502030303020204" pitchFamily="34" charset="0"/>
              </a:rPr>
              <a:t>Alausa Ikeja Lagos,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ndara" panose="020E0502030303020204" pitchFamily="34" charset="0"/>
              </a:rPr>
              <a:t>Tel: 0810 558 8421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andara" panose="020E0502030303020204" pitchFamily="34" charset="0"/>
              </a:rPr>
              <a:t>www.cipmnigeria.org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36318" y="2688610"/>
            <a:ext cx="64511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0F5B3A"/>
                </a:solidFill>
                <a:latin typeface="Candara" panose="020E0502030303020204" pitchFamily="34" charset="0"/>
              </a:rPr>
              <a:t>Thank You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91BB1-03B7-7D8F-8287-AB0573732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D21FEB5-EF30-5180-ECE6-79EBE3CAA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81366"/>
            <a:ext cx="7308393" cy="1077218"/>
          </a:xfrm>
          <a:prstGeom prst="rect">
            <a:avLst/>
          </a:prstGeom>
          <a:solidFill>
            <a:srgbClr val="84C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Today’s conversation is based on the CIPM HR Practice Needs Report 2025.</a:t>
            </a:r>
            <a:endParaRPr lang="en-US" alt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2BCAB-61C5-ABAB-C7E4-5111B1981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93" y="0"/>
            <a:ext cx="4883607" cy="69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363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B315C-267F-BA9B-1FBC-57EF51213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176E5B3-7A30-24A8-F0C4-56A67F781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64" y="460210"/>
            <a:ext cx="10344164" cy="584775"/>
          </a:xfrm>
          <a:prstGeom prst="rect">
            <a:avLst/>
          </a:prstGeom>
          <a:solidFill>
            <a:srgbClr val="84C2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0F5B3A"/>
                </a:solidFill>
                <a:latin typeface="Candara" panose="020E0502030303020204" pitchFamily="34" charset="0"/>
              </a:rPr>
              <a:t>ABOUT THE 2025 HR PRACTICE NEEDS REPORT</a:t>
            </a:r>
            <a:endParaRPr lang="en-US" altLang="en-US" sz="3200" dirty="0">
              <a:latin typeface="Candara" panose="020E05020303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0D745-93D2-DFCD-64AF-319945E18970}"/>
              </a:ext>
            </a:extLst>
          </p:cNvPr>
          <p:cNvSpPr txBox="1"/>
          <p:nvPr/>
        </p:nvSpPr>
        <p:spPr>
          <a:xfrm>
            <a:off x="225964" y="1371599"/>
            <a:ext cx="6613748" cy="5170646"/>
          </a:xfrm>
          <a:prstGeom prst="rect">
            <a:avLst/>
          </a:prstGeom>
          <a:noFill/>
          <a:ln>
            <a:solidFill>
              <a:srgbClr val="84C22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HR Practice Needs Survey is in its second round. The first round of survey was published in 2024. </a:t>
            </a:r>
            <a:r>
              <a:rPr lang="en-US" sz="2200" dirty="0">
                <a:latin typeface="Candara" panose="020E0502030303020204" pitchFamily="34" charset="0"/>
                <a:cs typeface="Times New Roman" panose="02020603050405020304" pitchFamily="18" charset="0"/>
              </a:rPr>
              <a:t>This second round published in April 2025 had 1,704 respondents. </a:t>
            </a:r>
          </a:p>
          <a:p>
            <a:pPr algn="just"/>
            <a:endParaRPr lang="en-US" sz="22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r>
              <a:rPr lang="en-GB" sz="2200" b="1" dirty="0">
                <a:latin typeface="Candara" panose="020E0502030303020204" pitchFamily="34" charset="0"/>
              </a:rPr>
              <a:t>Objective of the Survey:</a:t>
            </a:r>
          </a:p>
          <a:p>
            <a:r>
              <a:rPr lang="en-GB" sz="2200" dirty="0">
                <a:latin typeface="Candara" panose="020E0502030303020204" pitchFamily="34" charset="0"/>
              </a:rPr>
              <a:t>The core objective of the survey was to identify trends, competencies, and challenges in HR practices.</a:t>
            </a:r>
          </a:p>
          <a:p>
            <a:endParaRPr lang="en-GB" sz="2200" dirty="0">
              <a:latin typeface="Candara" panose="020E0502030303020204" pitchFamily="34" charset="0"/>
            </a:endParaRPr>
          </a:p>
          <a:p>
            <a:r>
              <a:rPr lang="en-GB" sz="2200" b="1" dirty="0">
                <a:latin typeface="Candara" panose="020E0502030303020204" pitchFamily="34" charset="0"/>
              </a:rPr>
              <a:t>Scope of the Survey:</a:t>
            </a:r>
          </a:p>
          <a:p>
            <a:r>
              <a:rPr lang="en-GB" sz="2200" dirty="0">
                <a:latin typeface="Candara" panose="020E0502030303020204" pitchFamily="34" charset="0"/>
              </a:rPr>
              <a:t>The scope of the survey covered: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>
                <a:latin typeface="Candara" panose="020E0502030303020204" pitchFamily="34" charset="0"/>
              </a:rPr>
              <a:t>Participants:</a:t>
            </a:r>
            <a:r>
              <a:rPr lang="en-GB" sz="2200" dirty="0">
                <a:latin typeface="Candara" panose="020E0502030303020204" pitchFamily="34" charset="0"/>
              </a:rPr>
              <a:t> HR professionals across industries in Nigeria.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i="1" dirty="0">
                <a:latin typeface="Candara" panose="020E0502030303020204" pitchFamily="34" charset="0"/>
              </a:rPr>
              <a:t>Methods:</a:t>
            </a:r>
            <a:r>
              <a:rPr lang="en-GB" sz="2200" dirty="0">
                <a:latin typeface="Candara" panose="020E0502030303020204" pitchFamily="34" charset="0"/>
              </a:rPr>
              <a:t> Quantitative and qualitative data collection.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94256-F8B1-BE51-727F-8AED405B4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57" y="1372999"/>
            <a:ext cx="3627831" cy="51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7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4DE20-F8CD-06F2-0FE5-AD4949929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DC4476E-A49F-1550-1E8A-36FA70C99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8" y="626680"/>
            <a:ext cx="5636392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THEMES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E8AB5B4E-9A54-5A77-9A7C-7E4CD88F7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08" y="1214645"/>
            <a:ext cx="4691075" cy="0"/>
          </a:xfrm>
          <a:prstGeom prst="line">
            <a:avLst/>
          </a:prstGeom>
          <a:noFill/>
          <a:ln w="12700">
            <a:solidFill>
              <a:srgbClr val="84C2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3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80D04-A920-6209-C13B-8B9AC2252C1C}"/>
              </a:ext>
            </a:extLst>
          </p:cNvPr>
          <p:cNvSpPr txBox="1"/>
          <p:nvPr/>
        </p:nvSpPr>
        <p:spPr>
          <a:xfrm>
            <a:off x="682112" y="2247012"/>
            <a:ext cx="5776623" cy="3139321"/>
          </a:xfrm>
          <a:prstGeom prst="rect">
            <a:avLst/>
          </a:prstGeom>
          <a:noFill/>
          <a:ln>
            <a:solidFill>
              <a:srgbClr val="84C225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b="1" dirty="0">
                <a:latin typeface="Candara" panose="020E0502030303020204" pitchFamily="34" charset="0"/>
              </a:rPr>
              <a:t>Top Ranking of HR Practice Areas for 2025</a:t>
            </a:r>
            <a:endParaRPr lang="en-GB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b="1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latin typeface="Candara" panose="020E0502030303020204" pitchFamily="34" charset="0"/>
              </a:rPr>
              <a:t>Top Ranking of Behavioural Competencies </a:t>
            </a:r>
          </a:p>
          <a:p>
            <a:pPr marL="342900" indent="-342900">
              <a:buFont typeface="+mj-lt"/>
              <a:buAutoNum type="arabicPeriod"/>
            </a:pPr>
            <a:endParaRPr lang="en-GB" b="1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latin typeface="Candara" panose="020E0502030303020204" pitchFamily="34" charset="0"/>
              </a:rPr>
              <a:t>Top Ranking of Business Issues and Challenges </a:t>
            </a:r>
          </a:p>
          <a:p>
            <a:pPr marL="342900" indent="-342900">
              <a:buFont typeface="+mj-lt"/>
              <a:buAutoNum type="arabicPeriod"/>
            </a:pPr>
            <a:endParaRPr lang="en-GB" b="1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latin typeface="Candara" panose="020E0502030303020204" pitchFamily="34" charset="0"/>
              </a:rPr>
              <a:t>Top Ranking of Social Issues Shaping HR Practices</a:t>
            </a:r>
          </a:p>
          <a:p>
            <a:pPr marL="342900" indent="-342900">
              <a:buFont typeface="+mj-lt"/>
              <a:buAutoNum type="arabicPeriod"/>
            </a:pPr>
            <a:endParaRPr lang="en-GB" b="1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NG" altLang="en-NG" b="1" dirty="0">
                <a:latin typeface="Candara" panose="020E0502030303020204" pitchFamily="34" charset="0"/>
              </a:rPr>
              <a:t>Top Ranking of Performance Enablers of HR Practice</a:t>
            </a:r>
            <a:endParaRPr lang="en-GB" b="1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b="1" dirty="0">
              <a:latin typeface="Candara" panose="020E05020303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latin typeface="Candara" panose="020E0502030303020204" pitchFamily="34" charset="0"/>
              </a:rPr>
              <a:t>Top Ranking of HR Initiatives </a:t>
            </a:r>
          </a:p>
        </p:txBody>
      </p:sp>
      <p:pic>
        <p:nvPicPr>
          <p:cNvPr id="1026" name="Picture 2" descr="page7image42615616">
            <a:extLst>
              <a:ext uri="{FF2B5EF4-FFF2-40B4-BE49-F238E27FC236}">
                <a16:creationId xmlns:a16="http://schemas.microsoft.com/office/drawing/2014/main" id="{B9721211-8385-59EC-71B9-2BBB6BF7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82563"/>
            <a:ext cx="134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2337E1-C34A-4147-CE05-094F00BB5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57" y="1372999"/>
            <a:ext cx="3627831" cy="51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9867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8BA2A-6DF7-28E9-C905-77232E5CE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7CA00A1-1FAE-6898-95C5-CEBB5DDCE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8" y="626680"/>
            <a:ext cx="7358512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RANKING HR PRACTICE AREAS FOR 2025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B72620A-92A1-DBEF-7189-7C6DCD3F9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08" y="1214645"/>
            <a:ext cx="4691075" cy="0"/>
          </a:xfrm>
          <a:prstGeom prst="line">
            <a:avLst/>
          </a:prstGeom>
          <a:noFill/>
          <a:ln w="12700">
            <a:solidFill>
              <a:srgbClr val="84C2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300"/>
          </a:p>
        </p:txBody>
      </p:sp>
      <p:pic>
        <p:nvPicPr>
          <p:cNvPr id="1026" name="Picture 2" descr="page7image42615616">
            <a:extLst>
              <a:ext uri="{FF2B5EF4-FFF2-40B4-BE49-F238E27FC236}">
                <a16:creationId xmlns:a16="http://schemas.microsoft.com/office/drawing/2014/main" id="{27562693-D919-4B4D-D44B-41830CE4D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82563"/>
            <a:ext cx="134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66844-9ACD-CE0A-9E55-BC9A6436D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57" y="1372999"/>
            <a:ext cx="3627831" cy="516924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F2CCB0-25CE-BEFE-136E-83FC02BCB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03856"/>
              </p:ext>
            </p:extLst>
          </p:nvPr>
        </p:nvGraphicFramePr>
        <p:xfrm>
          <a:off x="459608" y="1406842"/>
          <a:ext cx="6093649" cy="4988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096">
                  <a:extLst>
                    <a:ext uri="{9D8B030D-6E8A-4147-A177-3AD203B41FA5}">
                      <a16:colId xmlns:a16="http://schemas.microsoft.com/office/drawing/2014/main" val="1268188948"/>
                    </a:ext>
                  </a:extLst>
                </a:gridCol>
                <a:gridCol w="4133088">
                  <a:extLst>
                    <a:ext uri="{9D8B030D-6E8A-4147-A177-3AD203B41FA5}">
                      <a16:colId xmlns:a16="http://schemas.microsoft.com/office/drawing/2014/main" val="3292512154"/>
                    </a:ext>
                  </a:extLst>
                </a:gridCol>
                <a:gridCol w="1359465">
                  <a:extLst>
                    <a:ext uri="{9D8B030D-6E8A-4147-A177-3AD203B41FA5}">
                      <a16:colId xmlns:a16="http://schemas.microsoft.com/office/drawing/2014/main" val="3430615234"/>
                    </a:ext>
                  </a:extLst>
                </a:gridCol>
              </a:tblGrid>
              <a:tr h="323838">
                <a:tc>
                  <a:txBody>
                    <a:bodyPr/>
                    <a:lstStyle/>
                    <a:p>
                      <a:pPr algn="l" fontAlgn="b"/>
                      <a:r>
                        <a:rPr lang="en-NG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S/N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G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 PRACTICE AREA</a:t>
                      </a:r>
                      <a:endParaRPr lang="en-NG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Weighted Average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55299"/>
                  </a:ext>
                </a:extLst>
              </a:tr>
              <a:tr h="323838">
                <a:tc rowSpan="2"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en-NG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Learning and Development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4.17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19769"/>
                  </a:ext>
                </a:extLst>
              </a:tr>
              <a:tr h="32383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Performance Management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4.17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352669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endParaRPr lang="en-NG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HR Strategic Planning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4.08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650249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HR Digitalisation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4.06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10710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Talent Management Excellence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4.05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781228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Legal Compliance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3.99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97102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Workforce Planning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3.98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438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Compensation Management &amp; Rewards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3.95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678137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Organisation Design &amp; Development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3.88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80724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People Risk Management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3.86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8042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10</a:t>
                      </a:r>
                      <a:endParaRPr lang="en-NG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Global HR Management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3.8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068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11</a:t>
                      </a:r>
                      <a:endParaRPr lang="en-NG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Diversity and Inclusion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3.77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36878"/>
                  </a:ext>
                </a:extLst>
              </a:tr>
              <a:tr h="281513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12</a:t>
                      </a:r>
                      <a:endParaRPr lang="en-NG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Industrial Relations and Employee Consultation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3.68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7389"/>
                  </a:ext>
                </a:extLst>
              </a:tr>
              <a:tr h="32383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13</a:t>
                      </a:r>
                      <a:endParaRPr lang="en-NG" sz="16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Employee Acquisition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3.64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88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4217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1C88F-A9C1-FD73-AEB7-FDA030C5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ED74626-C5FE-8CEA-4434-8757D6D8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8" y="626681"/>
            <a:ext cx="8720968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RANKING BEHAVIOURAL COMPETENCIES FOR 2025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91E8C3E4-A6F6-F95D-E93C-3A4DA3C4E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08" y="1214645"/>
            <a:ext cx="4691075" cy="0"/>
          </a:xfrm>
          <a:prstGeom prst="line">
            <a:avLst/>
          </a:prstGeom>
          <a:noFill/>
          <a:ln w="12700">
            <a:solidFill>
              <a:srgbClr val="84C2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300"/>
          </a:p>
        </p:txBody>
      </p:sp>
      <p:pic>
        <p:nvPicPr>
          <p:cNvPr id="1026" name="Picture 2" descr="page7image42615616">
            <a:extLst>
              <a:ext uri="{FF2B5EF4-FFF2-40B4-BE49-F238E27FC236}">
                <a16:creationId xmlns:a16="http://schemas.microsoft.com/office/drawing/2014/main" id="{7712F0F4-7C00-C136-8CBE-162C2938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82563"/>
            <a:ext cx="134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A3F00-DC8D-C7C7-2E74-58079A64F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57" y="1372999"/>
            <a:ext cx="3627831" cy="516924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F1F624-B6BB-1648-107F-054EFF3EB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38596"/>
              </p:ext>
            </p:extLst>
          </p:nvPr>
        </p:nvGraphicFramePr>
        <p:xfrm>
          <a:off x="947737" y="1372999"/>
          <a:ext cx="5507927" cy="4641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479">
                  <a:extLst>
                    <a:ext uri="{9D8B030D-6E8A-4147-A177-3AD203B41FA5}">
                      <a16:colId xmlns:a16="http://schemas.microsoft.com/office/drawing/2014/main" val="3105923648"/>
                    </a:ext>
                  </a:extLst>
                </a:gridCol>
                <a:gridCol w="3098965">
                  <a:extLst>
                    <a:ext uri="{9D8B030D-6E8A-4147-A177-3AD203B41FA5}">
                      <a16:colId xmlns:a16="http://schemas.microsoft.com/office/drawing/2014/main" val="1805973747"/>
                    </a:ext>
                  </a:extLst>
                </a:gridCol>
                <a:gridCol w="1549483">
                  <a:extLst>
                    <a:ext uri="{9D8B030D-6E8A-4147-A177-3AD203B41FA5}">
                      <a16:colId xmlns:a16="http://schemas.microsoft.com/office/drawing/2014/main" val="459273044"/>
                    </a:ext>
                  </a:extLst>
                </a:gridCol>
              </a:tblGrid>
              <a:tr h="928542">
                <a:tc>
                  <a:txBody>
                    <a:bodyPr/>
                    <a:lstStyle/>
                    <a:p>
                      <a:pPr algn="l" fontAlgn="b"/>
                      <a:r>
                        <a:rPr lang="en-NG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S/N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G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Behavioural Competence</a:t>
                      </a:r>
                      <a:endParaRPr lang="en-NG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Weighted Average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02143"/>
                  </a:ext>
                </a:extLst>
              </a:tr>
              <a:tr h="4731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Communication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4.46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682238"/>
                  </a:ext>
                </a:extLst>
              </a:tr>
              <a:tr h="4731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Continuous Improvement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4.45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69061"/>
                  </a:ext>
                </a:extLst>
              </a:tr>
              <a:tr h="40058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Valuing People and Relationships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4.35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124017"/>
                  </a:ext>
                </a:extLst>
              </a:tr>
              <a:tr h="4731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Leading People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4.27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0328"/>
                  </a:ext>
                </a:extLst>
              </a:tr>
              <a:tr h="473165">
                <a:tc rowSpan="2"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Ethical Practice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4.25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092008"/>
                  </a:ext>
                </a:extLst>
              </a:tr>
              <a:tr h="47316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Analytical Perspective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4.25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44429"/>
                  </a:ext>
                </a:extLst>
              </a:tr>
              <a:tr h="4731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Business Acumen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4.23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54514"/>
                  </a:ext>
                </a:extLst>
              </a:tr>
              <a:tr h="4731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Global Mindset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4.14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234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0692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E8224-4728-B708-CA30-D873168F1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9BF1731-1202-BEB0-E0AE-B859CF9E1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8" y="626681"/>
            <a:ext cx="8720968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RANKING BUSINESS ISSUES AND CHALLENGES FOR 2025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D23E4205-6AE4-C205-9A36-E3F1687873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08" y="1214645"/>
            <a:ext cx="4691075" cy="0"/>
          </a:xfrm>
          <a:prstGeom prst="line">
            <a:avLst/>
          </a:prstGeom>
          <a:noFill/>
          <a:ln w="12700">
            <a:solidFill>
              <a:srgbClr val="84C2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300"/>
          </a:p>
        </p:txBody>
      </p:sp>
      <p:pic>
        <p:nvPicPr>
          <p:cNvPr id="1026" name="Picture 2" descr="page7image42615616">
            <a:extLst>
              <a:ext uri="{FF2B5EF4-FFF2-40B4-BE49-F238E27FC236}">
                <a16:creationId xmlns:a16="http://schemas.microsoft.com/office/drawing/2014/main" id="{DE1F9BF9-BED5-83A8-42F2-8B70027D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82563"/>
            <a:ext cx="134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2FCEE4-037A-2D4A-2A0F-F28F7312B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57" y="1372999"/>
            <a:ext cx="3627831" cy="516924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20BA7D-6F10-FC2B-017D-A280584F6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9598"/>
              </p:ext>
            </p:extLst>
          </p:nvPr>
        </p:nvGraphicFramePr>
        <p:xfrm>
          <a:off x="459608" y="1372998"/>
          <a:ext cx="6014345" cy="4455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282">
                  <a:extLst>
                    <a:ext uri="{9D8B030D-6E8A-4147-A177-3AD203B41FA5}">
                      <a16:colId xmlns:a16="http://schemas.microsoft.com/office/drawing/2014/main" val="3959530116"/>
                    </a:ext>
                  </a:extLst>
                </a:gridCol>
                <a:gridCol w="4017172">
                  <a:extLst>
                    <a:ext uri="{9D8B030D-6E8A-4147-A177-3AD203B41FA5}">
                      <a16:colId xmlns:a16="http://schemas.microsoft.com/office/drawing/2014/main" val="1015244322"/>
                    </a:ext>
                  </a:extLst>
                </a:gridCol>
                <a:gridCol w="1186891">
                  <a:extLst>
                    <a:ext uri="{9D8B030D-6E8A-4147-A177-3AD203B41FA5}">
                      <a16:colId xmlns:a16="http://schemas.microsoft.com/office/drawing/2014/main" val="4197893024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l" fontAlgn="b"/>
                      <a:r>
                        <a:rPr lang="en-NG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S/N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Business Issues and Challenges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Responses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5134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Talent Acquisition and Retention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46.24%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45643"/>
                  </a:ext>
                </a:extLst>
              </a:tr>
              <a:tr h="290448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Technology and Digital Transformation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44.39%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29734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Succession Planning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44.25%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003480"/>
                  </a:ext>
                </a:extLst>
              </a:tr>
              <a:tr h="313563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Employee Engagement and Productivity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38.24%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22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Performance Management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36.59%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42434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Compensation and Benefits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35.02%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6580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Change Management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33.99%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98579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Learning and Development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32.97%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723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Workforce Diversity and Inclusion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27.09%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493324"/>
                  </a:ext>
                </a:extLst>
              </a:tr>
              <a:tr h="296799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Cultural Alignment and Organisational Values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24.42%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055747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Compliance with Labour Laws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22.71%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4718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Workforce Planning and Flexibility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21.20%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4237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Employee Relations and Conflict Resolution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21.00%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855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Health and Safety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16.01%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58858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Other (please specify)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1.44%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2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886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7C15C-373E-175C-8154-8B725104E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A1A0482E-65F0-2536-DDC8-4D24F4EF5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8" y="626681"/>
            <a:ext cx="8720968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RANKING SOCIAL ISSUES SHAPING HR PRACTICE FOR 2025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41C7D73C-BDB9-8448-5E83-23180AC9C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08" y="1214645"/>
            <a:ext cx="4691075" cy="0"/>
          </a:xfrm>
          <a:prstGeom prst="line">
            <a:avLst/>
          </a:prstGeom>
          <a:noFill/>
          <a:ln w="12700">
            <a:solidFill>
              <a:srgbClr val="84C2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300"/>
          </a:p>
        </p:txBody>
      </p:sp>
      <p:pic>
        <p:nvPicPr>
          <p:cNvPr id="1026" name="Picture 2" descr="page7image42615616">
            <a:extLst>
              <a:ext uri="{FF2B5EF4-FFF2-40B4-BE49-F238E27FC236}">
                <a16:creationId xmlns:a16="http://schemas.microsoft.com/office/drawing/2014/main" id="{55DF6FE0-78DE-D45B-69D5-0075C95C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82563"/>
            <a:ext cx="134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D57B2-ABCD-0D50-639A-B23B9A998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57" y="1372999"/>
            <a:ext cx="3627831" cy="516924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1F7410-0E00-8593-A1BC-30D4286D2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07639"/>
              </p:ext>
            </p:extLst>
          </p:nvPr>
        </p:nvGraphicFramePr>
        <p:xfrm>
          <a:off x="1010434" y="1372999"/>
          <a:ext cx="5085566" cy="5169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714">
                  <a:extLst>
                    <a:ext uri="{9D8B030D-6E8A-4147-A177-3AD203B41FA5}">
                      <a16:colId xmlns:a16="http://schemas.microsoft.com/office/drawing/2014/main" val="3376851903"/>
                    </a:ext>
                  </a:extLst>
                </a:gridCol>
                <a:gridCol w="3370779">
                  <a:extLst>
                    <a:ext uri="{9D8B030D-6E8A-4147-A177-3AD203B41FA5}">
                      <a16:colId xmlns:a16="http://schemas.microsoft.com/office/drawing/2014/main" val="284346400"/>
                    </a:ext>
                  </a:extLst>
                </a:gridCol>
                <a:gridCol w="1019073">
                  <a:extLst>
                    <a:ext uri="{9D8B030D-6E8A-4147-A177-3AD203B41FA5}">
                      <a16:colId xmlns:a16="http://schemas.microsoft.com/office/drawing/2014/main" val="4148899569"/>
                    </a:ext>
                  </a:extLst>
                </a:gridCol>
              </a:tblGrid>
              <a:tr h="399947">
                <a:tc>
                  <a:txBody>
                    <a:bodyPr/>
                    <a:lstStyle/>
                    <a:p>
                      <a:pPr algn="l" fontAlgn="b"/>
                      <a:r>
                        <a:rPr lang="en-NG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S/N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Answer Choices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Responses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29911"/>
                  </a:ext>
                </a:extLst>
              </a:tr>
              <a:tr h="399947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Work-Life Balance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66.62%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99572"/>
                  </a:ext>
                </a:extLst>
              </a:tr>
              <a:tr h="399947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Technology and Remote Work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64.30%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26367"/>
                  </a:ext>
                </a:extLst>
              </a:tr>
              <a:tr h="399947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Mental Health Awareness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58.55%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55308"/>
                  </a:ext>
                </a:extLst>
              </a:tr>
              <a:tr h="399947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Economic and Political Instability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46.85%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2352"/>
                  </a:ext>
                </a:extLst>
              </a:tr>
              <a:tr h="399947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Diversity, Equity, and Inclusion (DEI)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43.64%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999924"/>
                  </a:ext>
                </a:extLst>
              </a:tr>
              <a:tr h="784859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Globalisation and Cross-Cultural Workplaces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41.04%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47075"/>
                  </a:ext>
                </a:extLst>
              </a:tr>
              <a:tr h="784859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Workforce Aging and Generational Diversity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32.08%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88744"/>
                  </a:ext>
                </a:extLst>
              </a:tr>
              <a:tr h="399947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Economic Inequality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31.26%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60504"/>
                  </a:ext>
                </a:extLst>
              </a:tr>
              <a:tr h="399947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Environmental Sustainability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29.75%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67644"/>
                  </a:ext>
                </a:extLst>
              </a:tr>
              <a:tr h="399947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Other (please specify)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1.98%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933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2167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11673-9E0F-4101-6861-7A0869A91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B8C2162-D91B-44A2-CB60-3477C33D3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608" y="626682"/>
            <a:ext cx="9854824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475105">
              <a:spcBef>
                <a:spcPct val="20000"/>
              </a:spcBef>
              <a:buChar char="•"/>
              <a:defRPr sz="5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75105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7510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7510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75105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751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RANKING PERFORMANCE ENABLERS OF HR PRACTICE FOR 2025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562DF507-966C-3FAF-F448-9E582A100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608" y="1214645"/>
            <a:ext cx="4691075" cy="0"/>
          </a:xfrm>
          <a:prstGeom prst="line">
            <a:avLst/>
          </a:prstGeom>
          <a:noFill/>
          <a:ln w="12700">
            <a:solidFill>
              <a:srgbClr val="84C22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300"/>
          </a:p>
        </p:txBody>
      </p:sp>
      <p:pic>
        <p:nvPicPr>
          <p:cNvPr id="1026" name="Picture 2" descr="page7image42615616">
            <a:extLst>
              <a:ext uri="{FF2B5EF4-FFF2-40B4-BE49-F238E27FC236}">
                <a16:creationId xmlns:a16="http://schemas.microsoft.com/office/drawing/2014/main" id="{539DCF4C-3B0C-4551-A9DF-6EA5B3D6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82563"/>
            <a:ext cx="134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761ED-8935-4481-5080-168F2FE92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657" y="1372999"/>
            <a:ext cx="3627831" cy="516924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AAC5DF-AA57-1774-3F09-356024C7D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24321"/>
              </p:ext>
            </p:extLst>
          </p:nvPr>
        </p:nvGraphicFramePr>
        <p:xfrm>
          <a:off x="1618286" y="1372997"/>
          <a:ext cx="4186936" cy="4451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684">
                  <a:extLst>
                    <a:ext uri="{9D8B030D-6E8A-4147-A177-3AD203B41FA5}">
                      <a16:colId xmlns:a16="http://schemas.microsoft.com/office/drawing/2014/main" val="2327546952"/>
                    </a:ext>
                  </a:extLst>
                </a:gridCol>
                <a:gridCol w="2148398">
                  <a:extLst>
                    <a:ext uri="{9D8B030D-6E8A-4147-A177-3AD203B41FA5}">
                      <a16:colId xmlns:a16="http://schemas.microsoft.com/office/drawing/2014/main" val="2443204215"/>
                    </a:ext>
                  </a:extLst>
                </a:gridCol>
                <a:gridCol w="1171854">
                  <a:extLst>
                    <a:ext uri="{9D8B030D-6E8A-4147-A177-3AD203B41FA5}">
                      <a16:colId xmlns:a16="http://schemas.microsoft.com/office/drawing/2014/main" val="8503818"/>
                    </a:ext>
                  </a:extLst>
                </a:gridCol>
              </a:tblGrid>
              <a:tr h="1029903">
                <a:tc>
                  <a:txBody>
                    <a:bodyPr/>
                    <a:lstStyle/>
                    <a:p>
                      <a:pPr algn="l" fontAlgn="b"/>
                      <a:r>
                        <a:rPr lang="en-NG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S/N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Answer Choices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Responses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91573"/>
                  </a:ext>
                </a:extLst>
              </a:tr>
              <a:tr h="1029903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Senior Management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>
                          <a:effectLst/>
                          <a:latin typeface="Candara" panose="020E0502030303020204" pitchFamily="34" charset="0"/>
                        </a:rPr>
                        <a:t>56.43%</a:t>
                      </a:r>
                      <a:endParaRPr lang="en-NG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6511"/>
                  </a:ext>
                </a:extLst>
              </a:tr>
              <a:tr h="524816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Candara" panose="020E0502030303020204" pitchFamily="34" charset="0"/>
                        </a:rPr>
                        <a:t>Subordinates</a:t>
                      </a:r>
                      <a:endParaRPr lang="en-GB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40.97%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872083"/>
                  </a:ext>
                </a:extLst>
              </a:tr>
              <a:tr h="524816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Peers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37.07%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379722"/>
                  </a:ext>
                </a:extLst>
              </a:tr>
              <a:tr h="674781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Cross-functional Teams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36.11%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746934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  <a:latin typeface="Candara" panose="020E0502030303020204" pitchFamily="34" charset="0"/>
                        </a:rPr>
                        <a:t>External Consultants</a:t>
                      </a:r>
                      <a:endParaRPr lang="en-GB" sz="1600" b="0" i="0" u="none" strike="noStrike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G" sz="1600" u="none" strike="noStrike" dirty="0">
                          <a:effectLst/>
                          <a:latin typeface="Candara" panose="020E0502030303020204" pitchFamily="34" charset="0"/>
                        </a:rPr>
                        <a:t>13.20%</a:t>
                      </a:r>
                      <a:endParaRPr lang="en-NG" sz="1600" b="0" i="0" u="none" strike="noStrike" dirty="0">
                        <a:solidFill>
                          <a:srgbClr val="333333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622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1501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update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update powerpoint theme</Template>
  <TotalTime>559</TotalTime>
  <Words>656</Words>
  <Application>Microsoft Macintosh PowerPoint</Application>
  <PresentationFormat>Widescreen</PresentationFormat>
  <Paragraphs>287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Candara</vt:lpstr>
      <vt:lpstr>update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Obasunloye</dc:creator>
  <cp:lastModifiedBy>Olumuyiwa Oludayo</cp:lastModifiedBy>
  <cp:revision>255</cp:revision>
  <dcterms:created xsi:type="dcterms:W3CDTF">2020-07-06T10:59:00Z</dcterms:created>
  <dcterms:modified xsi:type="dcterms:W3CDTF">2025-05-05T01:02:40Z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8EC451BC592C412FA06128B01DF0C064_13</vt:lpwstr>
  </property>
  <property fmtid="{D5CDD505-2E9C-101B-9397-08002B2CF9AE}" pid="3" name="KSOProductBuildVer">
    <vt:lpwstr>1033-12.2.0.13412</vt:lpwstr>
  </property>
</Properties>
</file>